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0" r:id="rId1"/>
    <p:sldMasterId id="2147483652" r:id="rId2"/>
  </p:sldMasterIdLst>
  <p:notesMasterIdLst>
    <p:notesMasterId r:id="rId26"/>
  </p:notesMasterIdLst>
  <p:handoutMasterIdLst>
    <p:handoutMasterId r:id="rId27"/>
  </p:handoutMasterIdLst>
  <p:sldIdLst>
    <p:sldId id="283" r:id="rId3"/>
    <p:sldId id="297" r:id="rId4"/>
    <p:sldId id="298" r:id="rId5"/>
    <p:sldId id="317" r:id="rId6"/>
    <p:sldId id="275" r:id="rId7"/>
    <p:sldId id="300" r:id="rId8"/>
    <p:sldId id="318" r:id="rId9"/>
    <p:sldId id="319" r:id="rId10"/>
    <p:sldId id="320" r:id="rId11"/>
    <p:sldId id="365" r:id="rId12"/>
    <p:sldId id="301" r:id="rId13"/>
    <p:sldId id="322" r:id="rId14"/>
    <p:sldId id="305" r:id="rId15"/>
    <p:sldId id="321" r:id="rId16"/>
    <p:sldId id="378" r:id="rId17"/>
    <p:sldId id="304" r:id="rId18"/>
    <p:sldId id="306" r:id="rId19"/>
    <p:sldId id="307" r:id="rId20"/>
    <p:sldId id="313" r:id="rId21"/>
    <p:sldId id="362" r:id="rId22"/>
    <p:sldId id="367" r:id="rId23"/>
    <p:sldId id="352" r:id="rId24"/>
    <p:sldId id="383" r:id="rId25"/>
  </p:sldIdLst>
  <p:sldSz cx="9144000" cy="6858000" type="screen4x3"/>
  <p:notesSz cx="7102475" cy="10231438"/>
  <p:embeddedFontLst>
    <p:embeddedFont>
      <p:font typeface="Tahoma" pitchFamily="34" charset="0"/>
      <p:regular r:id="rId28"/>
      <p:bold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B84"/>
    <a:srgbClr val="FEFDE8"/>
    <a:srgbClr val="FFFF66"/>
    <a:srgbClr val="FAF1B0"/>
    <a:srgbClr val="CC3399"/>
    <a:srgbClr val="DA0058"/>
    <a:srgbClr val="002774"/>
    <a:srgbClr val="5E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4" autoAdjust="0"/>
    <p:restoredTop sz="95159" autoAdjust="0"/>
  </p:normalViewPr>
  <p:slideViewPr>
    <p:cSldViewPr>
      <p:cViewPr>
        <p:scale>
          <a:sx n="73" d="100"/>
          <a:sy n="73" d="100"/>
        </p:scale>
        <p:origin x="-570" y="792"/>
      </p:cViewPr>
      <p:guideLst>
        <p:guide orient="horz" pos="890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92" y="1434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5280839-A646-4BFB-95F3-15F8B18C2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90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defTabSz="95408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0263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562144BC-1430-4FD4-A45C-9626F54AC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4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0%D1%85%D0%B8%D1%82%D0%B5%D0%BA%D1%82%D0%BE%D1%80" TargetMode="External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7" Type="http://schemas.openxmlformats.org/officeDocument/2006/relationships/hyperlink" Target="http://ru.wikipedia.org/wiki/%D0%9C%D0%B0%D0%BD%D1%87%D0%B5%D1%81%D1%82%D0%B5%D1%80" TargetMode="External"/><Relationship Id="rId12" Type="http://schemas.openxmlformats.org/officeDocument/2006/relationships/hyperlink" Target="#cite_note-0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1935" TargetMode="External"/><Relationship Id="rId11" Type="http://schemas.openxmlformats.org/officeDocument/2006/relationships/hyperlink" Target="http://ru.wikipedia.org/wiki/%D0%A0%D0%BE%D1%81%D1%81%D0%B8%D0%B9%D1%81%D0%BA%D0%B0%D1%8F_%D0%B0%D0%BA%D0%B0%D0%B4%D0%B5%D0%BC%D0%B8%D1%8F_%D1%85%D1%83%D0%B4%D0%BE%D0%B6%D0%B5%D1%81%D1%82%D0%B2" TargetMode="External"/><Relationship Id="rId5" Type="http://schemas.openxmlformats.org/officeDocument/2006/relationships/hyperlink" Target="http://ru.wikipedia.org/wiki/1_%D0%B8%D1%8E%D0%BD%D1%8F" TargetMode="External"/><Relationship Id="rId10" Type="http://schemas.openxmlformats.org/officeDocument/2006/relationships/hyperlink" Target="http://ru.wikipedia.org/wiki/%D0%9F%D1%80%D0%B8%D1%82%D1%86%D0%BA%D0%B5%D1%80%D0%BE%D0%B2%D1%81%D0%BA%D0%B0%D1%8F_%D0%BF%D1%80%D0%B5%D0%BC%D0%B8%D1%8F" TargetMode="External"/><Relationship Id="rId4" Type="http://schemas.openxmlformats.org/officeDocument/2006/relationships/hyperlink" Target="http://en.wikipedia.org/wiki/Norman_Foster,_Baron_Foster_of_Thames_Bank" TargetMode="External"/><Relationship Id="rId9" Type="http://schemas.openxmlformats.org/officeDocument/2006/relationships/hyperlink" Target="http://ru.wikipedia.org/wiki/%D0%98%D0%BC%D0%BF%D0%B5%D1%80%D0%B0%D1%82%D0%BE%D1%80%D1%81%D0%BA%D0%B0%D1%8F_%D0%BF%D1%80%D0%B5%D0%BC%D0%B8%D1%8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0%D0%BE%D1%88%D1%84%D1%83%D0%BA%D0%BE_(%D1%80%D0%BE%D0%B4)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.org/stream/emotionsofnormal032195mb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nsunrise.ru/model/styles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14B59-89DC-47C1-9D96-1E2D6D038DF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6"/>
          <p:cNvSpPr txBox="1">
            <a:spLocks noGrp="1" noChangeArrowheads="1"/>
          </p:cNvSpPr>
          <p:nvPr/>
        </p:nvSpPr>
        <p:spPr bwMode="auto">
          <a:xfrm>
            <a:off x="0" y="9967913"/>
            <a:ext cx="30781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2" tIns="47712" rIns="95422" bIns="47712" anchor="b"/>
          <a:lstStyle/>
          <a:p>
            <a:pPr defTabSz="954088"/>
            <a:r>
              <a:rPr lang="en-GB" sz="900"/>
              <a:t>PPA Standardisation 09R4</a:t>
            </a: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4022725" y="9967913"/>
            <a:ext cx="30781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2" tIns="47712" rIns="95422" bIns="47712" anchor="b"/>
          <a:lstStyle/>
          <a:p>
            <a:pPr algn="r" defTabSz="954088"/>
            <a:r>
              <a:rPr lang="en-GB" sz="1300"/>
              <a:t>Slide No: </a:t>
            </a:r>
            <a:fld id="{47374F55-E822-4F3E-952D-9588D100F5E0}" type="slidenum">
              <a:rPr lang="en-GB" sz="1300"/>
              <a:pPr algn="r" defTabSz="954088"/>
              <a:t>2</a:t>
            </a:fld>
            <a:endParaRPr lang="en-GB" sz="130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8100" cy="3838575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5114925"/>
            <a:ext cx="5729287" cy="4703763"/>
          </a:xfrm>
          <a:noFill/>
          <a:ln/>
        </p:spPr>
        <p:txBody>
          <a:bodyPr lIns="95422" tIns="47712" rIns="95422" bIns="47712"/>
          <a:lstStyle/>
          <a:p>
            <a:pPr eaLnBrk="1" hangingPunct="1"/>
            <a:r>
              <a:rPr lang="ru-RU" dirty="0" smtClean="0"/>
              <a:t>Модуль</a:t>
            </a:r>
            <a:r>
              <a:rPr lang="en-GB" dirty="0" smtClean="0"/>
              <a:t> 2 </a:t>
            </a:r>
            <a:r>
              <a:rPr lang="ru-RU" dirty="0" smtClean="0"/>
              <a:t>Страница</a:t>
            </a:r>
            <a:r>
              <a:rPr lang="en-GB" dirty="0" smtClean="0"/>
              <a:t> 2</a:t>
            </a:r>
            <a:endParaRPr lang="ru-RU" dirty="0" smtClean="0"/>
          </a:p>
          <a:p>
            <a:pPr eaLnBrk="1" hangingPunct="1"/>
            <a:r>
              <a:rPr lang="ru-RU" dirty="0" err="1" smtClean="0"/>
              <a:t>Систеиа</a:t>
            </a:r>
            <a:r>
              <a:rPr lang="ru-RU" dirty="0" smtClean="0"/>
              <a:t> Томаса – инструмент стратегического назначения, нацеленный на воплощение стратегии и бизнес целей компании</a:t>
            </a:r>
            <a:endParaRPr lang="en-GB" dirty="0" smtClean="0"/>
          </a:p>
          <a:p>
            <a:pPr eaLnBrk="1" hangingPunct="1"/>
            <a:r>
              <a:rPr lang="ru-RU" dirty="0" smtClean="0"/>
              <a:t>Опросите участников как, по их мнению, Система Томаса может быть использована в их организациях, исходя из указанных вариантов (или обсудите возможное применение системы сверх указанного на слайде) </a:t>
            </a:r>
          </a:p>
          <a:p>
            <a:pPr eaLnBrk="1" hangingPunct="1"/>
            <a:r>
              <a:rPr lang="ru-RU" dirty="0" smtClean="0"/>
              <a:t>Обсудите с участниками тренинга на каких этапах они могут извлекать преимущества от использования Системы Томаса (или смогут назвать иные преимущества)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 способа: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dirty="0" err="1" smtClean="0"/>
              <a:t>Экспартная</a:t>
            </a:r>
            <a:r>
              <a:rPr lang="ru-RU" dirty="0" smtClean="0"/>
              <a:t> группа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Подогнать в </a:t>
            </a:r>
            <a:r>
              <a:rPr lang="ru-RU" dirty="0" err="1" smtClean="0"/>
              <a:t>онлайне</a:t>
            </a:r>
            <a:endParaRPr lang="ru-RU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Срисовать с существующего образца, который максимально эффективен</a:t>
            </a:r>
            <a:endParaRPr 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AD077-6EBF-4EA1-AE65-A5CECD40E826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 txBox="1">
            <a:spLocks noGrp="1" noChangeArrowheads="1"/>
          </p:cNvSpPr>
          <p:nvPr/>
        </p:nvSpPr>
        <p:spPr bwMode="auto">
          <a:xfrm>
            <a:off x="0" y="9967913"/>
            <a:ext cx="30781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19" tIns="47710" rIns="95419" bIns="47710" anchor="b"/>
          <a:lstStyle/>
          <a:p>
            <a:pPr defTabSz="952500"/>
            <a:r>
              <a:rPr lang="en-GB" sz="900"/>
              <a:t>PPA Standardisation 09R4</a:t>
            </a: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2725" y="9967913"/>
            <a:ext cx="30781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19" tIns="47710" rIns="95419" bIns="47710" anchor="b"/>
          <a:lstStyle/>
          <a:p>
            <a:pPr algn="r" defTabSz="952500"/>
            <a:r>
              <a:rPr lang="en-GB" sz="1100"/>
              <a:t>Slide No: </a:t>
            </a:r>
            <a:fld id="{86E84C47-8EE8-4C24-A735-D8C525155604}" type="slidenum">
              <a:rPr lang="en-GB" sz="1100"/>
              <a:pPr algn="r" defTabSz="952500"/>
              <a:t>18</a:t>
            </a:fld>
            <a:endParaRPr lang="en-GB" sz="11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Модуль</a:t>
            </a:r>
            <a:r>
              <a:rPr lang="en-GB" smtClean="0"/>
              <a:t> 6 </a:t>
            </a:r>
            <a:r>
              <a:rPr lang="ru-RU" smtClean="0"/>
              <a:t>Страница</a:t>
            </a:r>
            <a:r>
              <a:rPr lang="en-GB" smtClean="0"/>
              <a:t> 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411CB-79CB-44ED-BDB1-56CB2D895724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Валидность – есть институт Томаса, который постоянно работает </a:t>
            </a:r>
          </a:p>
          <a:p>
            <a:r>
              <a:rPr lang="ru-RU" smtClean="0"/>
              <a:t>С 2006 года прошло в России 45000 чел, она максимально адаптирована на большой выборке под российский менталитет</a:t>
            </a:r>
          </a:p>
          <a:p>
            <a:r>
              <a:rPr lang="ru-RU" smtClean="0"/>
              <a:t>Стоимость гораздо бюджетнее аналогов 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48117-223E-435D-9B0F-9A03DA267C83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Норман</a:t>
            </a:r>
            <a:r>
              <a:rPr lang="ru-RU" b="1" dirty="0" smtClean="0"/>
              <a:t> </a:t>
            </a:r>
            <a:r>
              <a:rPr lang="ru-RU" b="1" dirty="0" err="1" smtClean="0"/>
              <a:t>Фостер</a:t>
            </a:r>
            <a:r>
              <a:rPr lang="ru-RU" dirty="0" smtClean="0"/>
              <a:t> (</a:t>
            </a:r>
            <a:r>
              <a:rPr lang="ru-RU" dirty="0" smtClean="0">
                <a:hlinkClick r:id="rId3" action="ppaction://hlinkfile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>
                <a:hlinkClick r:id="rId4" tooltip="en:Norman Foster, Baron Foster of Thames Bank"/>
              </a:rPr>
              <a:t>Norman</a:t>
            </a:r>
            <a:r>
              <a:rPr lang="ru-RU" i="1" dirty="0" smtClean="0">
                <a:hlinkClick r:id="rId4" tooltip="en:Norman Foster, Baron Foster of Thames Bank"/>
              </a:rPr>
              <a:t> </a:t>
            </a:r>
            <a:r>
              <a:rPr lang="ru-RU" i="1" dirty="0" err="1" smtClean="0">
                <a:hlinkClick r:id="rId4" tooltip="en:Norman Foster, Baron Foster of Thames Bank"/>
              </a:rPr>
              <a:t>Foster</a:t>
            </a:r>
            <a:r>
              <a:rPr lang="ru-RU" dirty="0" smtClean="0"/>
              <a:t>, род. </a:t>
            </a:r>
            <a:r>
              <a:rPr lang="ru-RU" dirty="0" smtClean="0">
                <a:hlinkClick r:id="rId5" action="ppaction://hlinkfile" tooltip="1 июня"/>
              </a:rPr>
              <a:t>1 июня</a:t>
            </a:r>
            <a:r>
              <a:rPr lang="ru-RU" dirty="0" smtClean="0"/>
              <a:t> </a:t>
            </a:r>
            <a:r>
              <a:rPr lang="ru-RU" dirty="0" smtClean="0">
                <a:hlinkClick r:id="rId6" action="ppaction://hlinkfile" tooltip="1935"/>
              </a:rPr>
              <a:t>1935</a:t>
            </a:r>
            <a:r>
              <a:rPr lang="ru-RU" dirty="0" smtClean="0"/>
              <a:t>, </a:t>
            </a:r>
            <a:r>
              <a:rPr lang="ru-RU" dirty="0" smtClean="0">
                <a:hlinkClick r:id="rId7" action="ppaction://hlinkfile" tooltip="Манчестер"/>
              </a:rPr>
              <a:t>Манчестер</a:t>
            </a:r>
            <a:r>
              <a:rPr lang="ru-RU" dirty="0" smtClean="0"/>
              <a:t>) — британский </a:t>
            </a:r>
            <a:r>
              <a:rPr lang="ru-RU" dirty="0" smtClean="0">
                <a:hlinkClick r:id="rId8" action="ppaction://hlinkfile" tooltip="Архитектор"/>
              </a:rPr>
              <a:t>архитектор</a:t>
            </a:r>
            <a:r>
              <a:rPr lang="ru-RU" dirty="0" smtClean="0"/>
              <a:t>, лауреат </a:t>
            </a:r>
            <a:r>
              <a:rPr lang="ru-RU" dirty="0" smtClean="0">
                <a:hlinkClick r:id="rId9" action="ppaction://hlinkfile" tooltip="Императорская премия"/>
              </a:rPr>
              <a:t>Императорской</a:t>
            </a:r>
            <a:r>
              <a:rPr lang="ru-RU" dirty="0" smtClean="0"/>
              <a:t> и </a:t>
            </a:r>
            <a:r>
              <a:rPr lang="ru-RU" dirty="0" err="1" smtClean="0">
                <a:hlinkClick r:id="rId10" action="ppaction://hlinkfile" tooltip="Притцкеровская премия"/>
              </a:rPr>
              <a:t>Притцкеровской</a:t>
            </a:r>
            <a:r>
              <a:rPr lang="ru-RU" dirty="0" smtClean="0">
                <a:hlinkClick r:id="rId10" action="ppaction://hlinkfile" tooltip="Притцкеровская премия"/>
              </a:rPr>
              <a:t> премий</a:t>
            </a:r>
            <a:r>
              <a:rPr lang="ru-RU" dirty="0" smtClean="0"/>
              <a:t>. Произведён королевой сначала в рыцари, а потом и в бароны (</a:t>
            </a:r>
            <a:r>
              <a:rPr lang="ru-RU" i="1" dirty="0" err="1" smtClean="0"/>
              <a:t>Baron</a:t>
            </a:r>
            <a:r>
              <a:rPr lang="ru-RU" i="1" dirty="0" smtClean="0"/>
              <a:t> </a:t>
            </a:r>
            <a:r>
              <a:rPr lang="ru-RU" i="1" dirty="0" err="1" smtClean="0"/>
              <a:t>Foster</a:t>
            </a:r>
            <a:r>
              <a:rPr lang="ru-RU" i="1" dirty="0" smtClean="0"/>
              <a:t> </a:t>
            </a:r>
            <a:r>
              <a:rPr lang="ru-RU" i="1" dirty="0" err="1" smtClean="0"/>
              <a:t>of</a:t>
            </a:r>
            <a:r>
              <a:rPr lang="ru-RU" i="1" dirty="0" smtClean="0"/>
              <a:t> </a:t>
            </a:r>
            <a:r>
              <a:rPr lang="ru-RU" i="1" dirty="0" err="1" smtClean="0"/>
              <a:t>Thames</a:t>
            </a:r>
            <a:r>
              <a:rPr lang="ru-RU" i="1" dirty="0" smtClean="0"/>
              <a:t> </a:t>
            </a:r>
            <a:r>
              <a:rPr lang="ru-RU" i="1" dirty="0" err="1" smtClean="0"/>
              <a:t>Bank</a:t>
            </a:r>
            <a:r>
              <a:rPr lang="ru-RU" dirty="0" smtClean="0"/>
              <a:t>). Зарубежный почётный член </a:t>
            </a:r>
            <a:r>
              <a:rPr lang="ru-RU" dirty="0" smtClean="0">
                <a:hlinkClick r:id="rId11" action="ppaction://hlinkfile" tooltip="Российская академия художеств"/>
              </a:rPr>
              <a:t>Российской академии художеств</a:t>
            </a:r>
            <a:r>
              <a:rPr lang="ru-RU" baseline="30000" dirty="0" smtClean="0">
                <a:hlinkClick r:id="rId12" action="ppaction://hlinkfile"/>
              </a:rPr>
              <a:t>[1]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144BC-1430-4FD4-A45C-9626F54AC3D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27576-3AAA-4A22-9E87-C4BE17656ACA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6"/>
          <p:cNvSpPr txBox="1">
            <a:spLocks noGrp="1" noChangeArrowheads="1"/>
          </p:cNvSpPr>
          <p:nvPr/>
        </p:nvSpPr>
        <p:spPr bwMode="auto">
          <a:xfrm>
            <a:off x="0" y="9720263"/>
            <a:ext cx="307816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4" tIns="49517" rIns="99034" bIns="49517" anchor="b"/>
          <a:lstStyle/>
          <a:p>
            <a:pPr defTabSz="990600"/>
            <a:r>
              <a:rPr lang="en-GB" sz="1300"/>
              <a:t>PPA Standardisation 09R4</a:t>
            </a:r>
          </a:p>
        </p:txBody>
      </p:sp>
      <p:sp>
        <p:nvSpPr>
          <p:cNvPr id="35844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4" tIns="49517" rIns="99034" bIns="49517" anchor="b"/>
          <a:lstStyle/>
          <a:p>
            <a:pPr algn="r" defTabSz="990600"/>
            <a:r>
              <a:rPr lang="en-GB" sz="1300"/>
              <a:t>Slide No: </a:t>
            </a:r>
            <a:fld id="{846B8330-2B55-4B9D-A24F-5DBA89C84EE6}" type="slidenum">
              <a:rPr lang="en-GB" sz="1300"/>
              <a:pPr algn="r" defTabSz="990600"/>
              <a:t>3</a:t>
            </a:fld>
            <a:endParaRPr lang="en-GB" sz="1300"/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3250" cy="4603750"/>
          </a:xfrm>
          <a:noFill/>
          <a:ln/>
        </p:spPr>
        <p:txBody>
          <a:bodyPr lIns="99034" tIns="49517" rIns="99034" bIns="49517"/>
          <a:lstStyle/>
          <a:p>
            <a:pPr eaLnBrk="1" hangingPunct="1"/>
            <a:r>
              <a:rPr lang="ru-RU" smtClean="0"/>
              <a:t>Модуль</a:t>
            </a:r>
            <a:r>
              <a:rPr lang="en-GB" smtClean="0"/>
              <a:t> 2 </a:t>
            </a:r>
            <a:r>
              <a:rPr lang="ru-RU" smtClean="0"/>
              <a:t>Страница</a:t>
            </a:r>
            <a:r>
              <a:rPr lang="en-GB" smtClean="0"/>
              <a:t> 3</a:t>
            </a:r>
          </a:p>
          <a:p>
            <a:pPr eaLnBrk="1" hangingPunct="1"/>
            <a:r>
              <a:rPr lang="ru-RU" smtClean="0"/>
              <a:t>Обратите особое внимание участников тренинга на то, что РРА  не является тестом на оценку типа личности, а представляет собой опросник, направленный на выявление стиля поведения, проявляющийся только в рабочих ситуаций.     Это конкурентное преимущество перед подобными существующими инструментами</a:t>
            </a: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F286C-31F3-4D3C-A287-03EFBCF21528}" type="slidenum">
              <a:rPr lang="sv-SE" smtClean="0">
                <a:latin typeface="Arial" pitchFamily="34" charset="0"/>
              </a:rPr>
              <a:pPr/>
              <a:t>4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4" tIns="47377" rIns="94754" bIns="47377" anchor="b"/>
          <a:lstStyle/>
          <a:p>
            <a:pPr algn="r" defTabSz="946150"/>
            <a:fld id="{38D22286-91C9-4C68-B516-459BD33A1FB5}" type="slidenum">
              <a:rPr lang="ru-RU" sz="1100"/>
              <a:pPr algn="r" defTabSz="946150"/>
              <a:t>4</a:t>
            </a:fld>
            <a:endParaRPr lang="ru-RU" sz="11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754" tIns="47377" rIns="94754" bIns="47377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solidFill>
                  <a:srgbClr val="002774"/>
                </a:solidFill>
              </a:rPr>
              <a:t>Франсуа де Ларошфуко</a:t>
            </a:r>
          </a:p>
          <a:p>
            <a:pPr eaLnBrk="1" hangingPunct="1"/>
            <a:r>
              <a:rPr lang="ru-RU" dirty="0" smtClean="0"/>
              <a:t>знаменитый французский моралист, принадлежавший к </a:t>
            </a:r>
            <a:r>
              <a:rPr lang="ru-RU" dirty="0" err="1" smtClean="0"/>
              <a:t>южнофранцузскому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роду </a:t>
            </a:r>
            <a:r>
              <a:rPr lang="ru-RU" dirty="0" smtClean="0">
                <a:solidFill>
                  <a:schemeClr val="tx1"/>
                </a:solidFill>
                <a:hlinkClick r:id="rId3" action="ppaction://hlinkfile" tooltip="Ларошфуко (род)"/>
              </a:rPr>
              <a:t>Ларошфуко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D322D-4F2E-4BF9-B1A4-47D7B624F2FC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В 1928 году он опубликовал книгу «Эмоции нормальных людей» (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Emotions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Normal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People</a:t>
            </a:r>
            <a:r>
              <a:rPr lang="ru-RU" dirty="0" smtClean="0"/>
              <a:t>), в которой изложил Теорию DISC, основные положения которой легли в основу современной Модели Поведения (МП) DISC.</a:t>
            </a:r>
          </a:p>
          <a:p>
            <a:r>
              <a:rPr lang="ru-RU" dirty="0" smtClean="0"/>
              <a:t>У. </a:t>
            </a:r>
            <a:r>
              <a:rPr lang="ru-RU" dirty="0" err="1" smtClean="0"/>
              <a:t>Морстон</a:t>
            </a:r>
            <a:r>
              <a:rPr lang="ru-RU" dirty="0" smtClean="0"/>
              <a:t> утверждал, что поведение человека может быть описано с точки зрения двух критериев:</a:t>
            </a:r>
          </a:p>
          <a:p>
            <a:r>
              <a:rPr lang="ru-RU" dirty="0" smtClean="0"/>
              <a:t>КАК ЧЕЛОВЕК ВОСПРИНИМАЕТ СРЕДУ, В КОТОРОЙ ОН ДЕЙСТВУЕТ</a:t>
            </a:r>
          </a:p>
          <a:p>
            <a:r>
              <a:rPr lang="ru-RU" dirty="0" smtClean="0"/>
              <a:t>благоприятная / неблагоприятная </a:t>
            </a:r>
          </a:p>
          <a:p>
            <a:r>
              <a:rPr lang="ru-RU" dirty="0" smtClean="0"/>
              <a:t>КАК ЧЕЛОВЕК ДЕЙСТВУЕТ И РЕАГИРУЕТ НА КОНКРЕТНЫЕ СИТУАЦИИ</a:t>
            </a:r>
          </a:p>
          <a:p>
            <a:r>
              <a:rPr lang="ru-RU" dirty="0" smtClean="0"/>
              <a:t>активно / пассивно</a:t>
            </a:r>
          </a:p>
          <a:p>
            <a:r>
              <a:rPr lang="ru-RU" dirty="0" smtClean="0"/>
              <a:t>Если представить эти критерии в виде осей, то при их пересечении под прямым углом образуются четыре к</a:t>
            </a:r>
          </a:p>
          <a:p>
            <a:r>
              <a:rPr lang="ru-RU" dirty="0" smtClean="0"/>
              <a:t>квадранта. Каждый из квадрантов соответствует одному из четырех базовых стилей поведения DISC: </a:t>
            </a:r>
          </a:p>
          <a:p>
            <a:endParaRPr lang="ru-RU" dirty="0" smtClean="0"/>
          </a:p>
          <a:p>
            <a:r>
              <a:rPr lang="ru-RU" dirty="0" smtClean="0"/>
              <a:t>По мнению У. </a:t>
            </a:r>
            <a:r>
              <a:rPr lang="ru-RU" dirty="0" err="1" smtClean="0"/>
              <a:t>Морстона</a:t>
            </a:r>
            <a:r>
              <a:rPr lang="ru-RU" dirty="0" smtClean="0"/>
              <a:t>, каждый человек в своем поведении, с той или иной степенью интенсивности, проявляет признаки каждого из четырех базовых стилей поведения. Это, в свою очередь, делает возможным объективное описание разных типов поведения, сочетающих в себе признаки четырех базовых стилей. Описание касается как осознанного или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4"/>
              </a:rPr>
              <a:t>Адаптированного</a:t>
            </a:r>
            <a:r>
              <a:rPr lang="ru-RU" dirty="0" smtClean="0"/>
              <a:t> поведения, так и менее осознанного, интуитивного или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4"/>
              </a:rPr>
              <a:t>Натурального</a:t>
            </a:r>
            <a:r>
              <a:rPr lang="ru-RU" dirty="0" smtClean="0"/>
              <a:t>.</a:t>
            </a:r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B032D-ADA5-445F-AB4F-E6FFF0529B34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Система DISC призвана измерить </a:t>
            </a:r>
            <a:r>
              <a:rPr lang="ru-RU" dirty="0" err="1" smtClean="0"/>
              <a:t>проявленность</a:t>
            </a:r>
            <a:r>
              <a:rPr lang="ru-RU" dirty="0" smtClean="0"/>
              <a:t> факторов DISC в поведении индивидов. При этом она учитывает </a:t>
            </a:r>
            <a:r>
              <a:rPr lang="ru-RU" b="1" dirty="0" smtClean="0"/>
              <a:t>малейшие колебания </a:t>
            </a:r>
            <a:r>
              <a:rPr lang="ru-RU" dirty="0" smtClean="0"/>
              <a:t>индикаторов факторов, а также все их возможные сочетания и взаимовлияния. Система DISC не сводит все </a:t>
            </a:r>
            <a:r>
              <a:rPr lang="ru-RU" dirty="0" err="1" smtClean="0"/>
              <a:t>психотипы</a:t>
            </a:r>
            <a:r>
              <a:rPr lang="ru-RU" dirty="0" smtClean="0"/>
              <a:t> к 16 или 32, но генерирует и интерпретирует тысячи графиков. Методика указывает, что только базовых, наиболее часто встречающихся стилей 60. На самом же деле, их гораздо больше! Такая утонченность измерений позволяет выявлять самые специфические, индивидуальные особенности человека. В этом одно из принципиальных отличий </a:t>
            </a:r>
            <a:r>
              <a:rPr lang="ru-RU" dirty="0" err="1" smtClean="0"/>
              <a:t>DISCа</a:t>
            </a:r>
            <a:r>
              <a:rPr lang="ru-RU" dirty="0" smtClean="0"/>
              <a:t> от других методик.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144BC-1430-4FD4-A45C-9626F54AC3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PPA Standardisation 09R4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Slide No: </a:t>
            </a:r>
            <a:fld id="{F2552AD6-2471-4FED-BDC4-26FF27F549CA}" type="slidenum">
              <a:rPr lang="en-GB" smtClean="0">
                <a:latin typeface="Arial" pitchFamily="34" charset="0"/>
              </a:rPr>
              <a:pPr/>
              <a:t>11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>
                <a:tab pos="1246188" algn="l"/>
              </a:tabLst>
            </a:pPr>
            <a:r>
              <a:rPr lang="ru-RU" smtClean="0"/>
              <a:t>Объяснить</a:t>
            </a:r>
            <a:r>
              <a:rPr lang="en-GB" smtClean="0"/>
              <a:t>  	-</a:t>
            </a:r>
            <a:r>
              <a:rPr lang="ru-RU" smtClean="0"/>
              <a:t> формируется на основе комбинации наиболее и менее присущих человеку качеств  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	- </a:t>
            </a:r>
            <a:r>
              <a:rPr lang="ru-RU" smtClean="0"/>
              <a:t>предпочитаемый стиль поведения на работе на данном этапе</a:t>
            </a:r>
            <a:endParaRPr lang="en-GB" smtClean="0"/>
          </a:p>
          <a:p>
            <a:pPr eaLnBrk="1" hangingPunct="1">
              <a:tabLst>
                <a:tab pos="1246188" algn="l"/>
              </a:tabLst>
            </a:pPr>
            <a:r>
              <a:rPr lang="ru-RU" smtClean="0"/>
              <a:t>Участники рассматривают свои собственные графики</a:t>
            </a: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</a:t>
            </a:r>
            <a:r>
              <a:rPr lang="ru-RU" baseline="0" dirty="0" smtClean="0"/>
              <a:t> мы видим в </a:t>
            </a:r>
            <a:r>
              <a:rPr lang="en-US" baseline="0" dirty="0" smtClean="0"/>
              <a:t>CV</a:t>
            </a:r>
            <a:r>
              <a:rPr lang="ru-RU" baseline="0" dirty="0" smtClean="0"/>
              <a:t>??? </a:t>
            </a:r>
            <a:r>
              <a:rPr lang="ru-RU" baseline="0" dirty="0" err="1" smtClean="0"/>
              <a:t>Тольк</a:t>
            </a:r>
            <a:r>
              <a:rPr lang="ru-RU" baseline="0" dirty="0" smtClean="0"/>
              <a:t> профессиональные умения. Поведенческая специфика на 70% определяет, соответствует ли человек занимаемой должности и способен ли он эффективно функционировать в заданных условиях.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144BC-1430-4FD4-A45C-9626F54AC3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B7FCE-C6B6-4F40-8A84-998E713F0356}" type="slidenum">
              <a:rPr lang="sv-SE" smtClean="0">
                <a:latin typeface="Arial" pitchFamily="34" charset="0"/>
              </a:rPr>
              <a:pPr/>
              <a:t>16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4" tIns="47377" rIns="94754" bIns="47377" anchor="b"/>
          <a:lstStyle/>
          <a:p>
            <a:pPr algn="r" defTabSz="946150"/>
            <a:fld id="{351F5BEE-0E2B-4466-9708-C25653E56A64}" type="slidenum">
              <a:rPr lang="ru-RU" sz="1100"/>
              <a:pPr algn="r" defTabSz="946150"/>
              <a:t>16</a:t>
            </a:fld>
            <a:endParaRPr lang="ru-RU" sz="11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754" tIns="47377" rIns="94754" bIns="47377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53"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Personnality2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68538" y="3587750"/>
            <a:ext cx="458946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Thomas_logo_small"/>
          <p:cNvPicPr>
            <a:picLocks noChangeAspect="1" noChangeArrowheads="1"/>
          </p:cNvPicPr>
          <p:nvPr userDrawn="1"/>
        </p:nvPicPr>
        <p:blipFill>
          <a:blip r:embed="rId4" cstate="print"/>
          <a:srcRect b="30928"/>
          <a:stretch>
            <a:fillRect/>
          </a:stretch>
        </p:blipFill>
        <p:spPr bwMode="auto">
          <a:xfrm>
            <a:off x="179388" y="39688"/>
            <a:ext cx="3671887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Thomas_logo_small"/>
          <p:cNvPicPr>
            <a:picLocks noChangeAspect="1" noChangeArrowheads="1"/>
          </p:cNvPicPr>
          <p:nvPr userDrawn="1"/>
        </p:nvPicPr>
        <p:blipFill>
          <a:blip r:embed="rId4" cstate="print"/>
          <a:srcRect l="22371" t="70009" r="7921" b="6116"/>
          <a:stretch>
            <a:fillRect/>
          </a:stretch>
        </p:blipFill>
        <p:spPr bwMode="auto">
          <a:xfrm>
            <a:off x="5254625" y="404813"/>
            <a:ext cx="3816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0" y="6700838"/>
            <a:ext cx="677863" cy="184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600">
                <a:solidFill>
                  <a:srgbClr val="000099"/>
                </a:solidFill>
              </a:rPr>
              <a:t>22-034R3 / </a:t>
            </a:r>
            <a:fld id="{6C49CA5C-7F50-49B8-AB78-AFB82486F409}" type="slidenum">
              <a:rPr lang="en-GB" sz="600">
                <a:solidFill>
                  <a:srgbClr val="000099"/>
                </a:solidFill>
              </a:rPr>
              <a:pPr eaLnBrk="0" hangingPunct="0"/>
              <a:t>‹#›</a:t>
            </a:fld>
            <a:endParaRPr lang="en-GB" sz="600">
              <a:solidFill>
                <a:srgbClr val="000099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 userDrawn="1"/>
        </p:nvSpPr>
        <p:spPr bwMode="auto">
          <a:xfrm>
            <a:off x="3241675" y="6669088"/>
            <a:ext cx="26558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GB" sz="800">
                <a:solidFill>
                  <a:srgbClr val="000099"/>
                </a:solidFill>
              </a:rPr>
              <a:t>Copyright © 01, 05, 07, 2008 Thomas International Ltd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87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84538"/>
            <a:ext cx="6400800" cy="10080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47C11-2500-4CEB-B444-CC8863CC95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16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16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CE749-9FCD-4392-812E-B2308038CF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990600"/>
            <a:ext cx="86423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2205038"/>
            <a:ext cx="7772400" cy="3890962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079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0DC01-757B-4FFF-B883-011A5ABBCE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19F6-97FD-4A04-BC1B-304894B2C5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079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276475"/>
            <a:ext cx="4038600" cy="3776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276475"/>
            <a:ext cx="4038600" cy="181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40213"/>
            <a:ext cx="4038600" cy="1812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D2E8-F1F5-4CF5-BFB2-22F1CB0FC1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rsonnality"/>
          <p:cNvPicPr>
            <a:picLocks noChangeAspect="1" noChangeArrowheads="1"/>
          </p:cNvPicPr>
          <p:nvPr userDrawn="1"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5795963" y="4557713"/>
            <a:ext cx="3348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Thomas_logo_small"/>
          <p:cNvPicPr>
            <a:picLocks noChangeAspect="1" noChangeArrowheads="1"/>
          </p:cNvPicPr>
          <p:nvPr userDrawn="1"/>
        </p:nvPicPr>
        <p:blipFill>
          <a:blip r:embed="rId3" cstate="print"/>
          <a:srcRect b="30928"/>
          <a:stretch>
            <a:fillRect/>
          </a:stretch>
        </p:blipFill>
        <p:spPr bwMode="auto">
          <a:xfrm>
            <a:off x="165100" y="68263"/>
            <a:ext cx="24479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Thomas_logo_small"/>
          <p:cNvPicPr>
            <a:picLocks noChangeAspect="1" noChangeArrowheads="1"/>
          </p:cNvPicPr>
          <p:nvPr userDrawn="1"/>
        </p:nvPicPr>
        <p:blipFill>
          <a:blip r:embed="rId3" cstate="print"/>
          <a:srcRect l="22371" t="73242" r="7921" b="6116"/>
          <a:stretch>
            <a:fillRect/>
          </a:stretch>
        </p:blipFill>
        <p:spPr bwMode="auto">
          <a:xfrm>
            <a:off x="6337300" y="333375"/>
            <a:ext cx="26987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0" y="6700838"/>
            <a:ext cx="677863" cy="184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600">
                <a:solidFill>
                  <a:srgbClr val="000099"/>
                </a:solidFill>
              </a:rPr>
              <a:t>22-034R3 / </a:t>
            </a:r>
            <a:fld id="{CC9F6DCF-8499-4A11-B8A5-2C4DB803B6AF}" type="slidenum">
              <a:rPr lang="en-GB" sz="600">
                <a:solidFill>
                  <a:srgbClr val="000099"/>
                </a:solidFill>
              </a:rPr>
              <a:pPr eaLnBrk="0" hangingPunct="0"/>
              <a:t>‹#›</a:t>
            </a:fld>
            <a:endParaRPr lang="en-GB" sz="600">
              <a:solidFill>
                <a:srgbClr val="000099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3241675" y="6669088"/>
            <a:ext cx="26558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GB" sz="800">
                <a:solidFill>
                  <a:srgbClr val="000099"/>
                </a:solidFill>
              </a:rPr>
              <a:t>Copyright © 01, 05, 07, 2008 Thomas International Ltd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845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2275" y="2316163"/>
            <a:ext cx="3421063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5738" y="2316163"/>
            <a:ext cx="3421062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9719-D2E0-4207-807C-AE42FC3B3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3913" y="846138"/>
            <a:ext cx="197008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8888" y="846138"/>
            <a:ext cx="5762625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4F052-4D71-4B24-A9BF-972BC01E32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CA9B0-ADC9-4005-A211-49FB84157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6226F-ACB0-4CAB-8463-D5DC118B1D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9EF2-D7C3-4C7D-A638-2762C488F4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177AA-36A6-4618-B17F-FF2F16E94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CADB-3522-4FB6-821B-2D93B088CF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5843A-B09C-4186-805E-E287D80CAE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0E3E9B0-0BD7-460D-9133-3DE249236B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0" y="6700838"/>
            <a:ext cx="677863" cy="184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600">
                <a:solidFill>
                  <a:srgbClr val="000099"/>
                </a:solidFill>
              </a:rPr>
              <a:t>22-034R3 / </a:t>
            </a:r>
            <a:fld id="{F342F9C6-1951-497A-9A1A-420FF14DD376}" type="slidenum">
              <a:rPr lang="en-GB" sz="600">
                <a:solidFill>
                  <a:srgbClr val="000099"/>
                </a:solidFill>
              </a:rPr>
              <a:pPr eaLnBrk="0" hangingPunct="0"/>
              <a:t>‹#›</a:t>
            </a:fld>
            <a:endParaRPr lang="en-GB" sz="600">
              <a:solidFill>
                <a:srgbClr val="000099"/>
              </a:solidFill>
            </a:endParaRPr>
          </a:p>
        </p:txBody>
      </p:sp>
      <p:pic>
        <p:nvPicPr>
          <p:cNvPr id="1031" name="Picture 18" descr="Thomas_logo_small"/>
          <p:cNvPicPr>
            <a:picLocks noChangeAspect="1" noChangeArrowheads="1"/>
          </p:cNvPicPr>
          <p:nvPr userDrawn="1"/>
        </p:nvPicPr>
        <p:blipFill>
          <a:blip r:embed="rId17" cstate="print"/>
          <a:srcRect b="30928"/>
          <a:stretch>
            <a:fillRect/>
          </a:stretch>
        </p:blipFill>
        <p:spPr bwMode="auto">
          <a:xfrm>
            <a:off x="165100" y="68263"/>
            <a:ext cx="24479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9" descr="Thomas_logo_small"/>
          <p:cNvPicPr>
            <a:picLocks noChangeAspect="1" noChangeArrowheads="1"/>
          </p:cNvPicPr>
          <p:nvPr userDrawn="1"/>
        </p:nvPicPr>
        <p:blipFill>
          <a:blip r:embed="rId17" cstate="print"/>
          <a:srcRect l="22371" t="73242" r="7921" b="6116"/>
          <a:stretch>
            <a:fillRect/>
          </a:stretch>
        </p:blipFill>
        <p:spPr bwMode="auto">
          <a:xfrm>
            <a:off x="6337300" y="333375"/>
            <a:ext cx="26987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20"/>
          <p:cNvSpPr txBox="1">
            <a:spLocks noChangeArrowheads="1"/>
          </p:cNvSpPr>
          <p:nvPr userDrawn="1"/>
        </p:nvSpPr>
        <p:spPr bwMode="auto">
          <a:xfrm>
            <a:off x="3241675" y="6669088"/>
            <a:ext cx="26558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GB" sz="800">
                <a:solidFill>
                  <a:srgbClr val="000099"/>
                </a:solidFill>
              </a:rPr>
              <a:t>Copyright © 01, 05, 07, 2008 Thomas International Ltd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65" r:id="rId12"/>
    <p:sldLayoutId id="2147483851" r:id="rId13"/>
    <p:sldLayoutId id="2147483852" r:id="rId14"/>
    <p:sldLayoutId id="214748385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846138"/>
            <a:ext cx="7885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316163"/>
            <a:ext cx="699452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052" name="Picture 25" descr="Aptitude"/>
          <p:cNvPicPr>
            <a:picLocks noChangeAspect="1" noChangeArrowheads="1"/>
          </p:cNvPicPr>
          <p:nvPr userDrawn="1"/>
        </p:nvPicPr>
        <p:blipFill>
          <a:blip r:embed="rId13" cstate="print">
            <a:lum bright="-6000"/>
          </a:blip>
          <a:srcRect/>
          <a:stretch>
            <a:fillRect/>
          </a:stretch>
        </p:blipFill>
        <p:spPr bwMode="auto">
          <a:xfrm>
            <a:off x="6084888" y="4878388"/>
            <a:ext cx="305911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6" descr="Thomas_logo_small"/>
          <p:cNvPicPr>
            <a:picLocks noChangeAspect="1" noChangeArrowheads="1"/>
          </p:cNvPicPr>
          <p:nvPr userDrawn="1"/>
        </p:nvPicPr>
        <p:blipFill>
          <a:blip r:embed="rId14" cstate="print"/>
          <a:srcRect b="30928"/>
          <a:stretch>
            <a:fillRect/>
          </a:stretch>
        </p:blipFill>
        <p:spPr bwMode="auto">
          <a:xfrm>
            <a:off x="165100" y="68263"/>
            <a:ext cx="24479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7" descr="Thomas_logo_small"/>
          <p:cNvPicPr>
            <a:picLocks noChangeAspect="1" noChangeArrowheads="1"/>
          </p:cNvPicPr>
          <p:nvPr userDrawn="1"/>
        </p:nvPicPr>
        <p:blipFill>
          <a:blip r:embed="rId14" cstate="print"/>
          <a:srcRect l="22371" t="73242" r="7921" b="6116"/>
          <a:stretch>
            <a:fillRect/>
          </a:stretch>
        </p:blipFill>
        <p:spPr bwMode="auto">
          <a:xfrm>
            <a:off x="6337300" y="333375"/>
            <a:ext cx="26987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28"/>
          <p:cNvSpPr txBox="1">
            <a:spLocks noChangeArrowheads="1"/>
          </p:cNvSpPr>
          <p:nvPr userDrawn="1"/>
        </p:nvSpPr>
        <p:spPr bwMode="auto">
          <a:xfrm>
            <a:off x="0" y="6700838"/>
            <a:ext cx="677863" cy="184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600">
                <a:solidFill>
                  <a:srgbClr val="000099"/>
                </a:solidFill>
              </a:rPr>
              <a:t>22-034R3 / </a:t>
            </a:r>
            <a:fld id="{EB2FFDA3-EE48-4C56-A35F-4ECEA0570530}" type="slidenum">
              <a:rPr lang="en-GB" sz="600">
                <a:solidFill>
                  <a:srgbClr val="000099"/>
                </a:solidFill>
              </a:rPr>
              <a:pPr eaLnBrk="0" hangingPunct="0"/>
              <a:t>‹#›</a:t>
            </a:fld>
            <a:endParaRPr lang="en-GB" sz="600">
              <a:solidFill>
                <a:srgbClr val="000099"/>
              </a:solidFill>
            </a:endParaRPr>
          </a:p>
        </p:txBody>
      </p:sp>
      <p:sp>
        <p:nvSpPr>
          <p:cNvPr id="2056" name="Text Box 30"/>
          <p:cNvSpPr txBox="1">
            <a:spLocks noChangeArrowheads="1"/>
          </p:cNvSpPr>
          <p:nvPr userDrawn="1"/>
        </p:nvSpPr>
        <p:spPr bwMode="auto">
          <a:xfrm>
            <a:off x="3241675" y="6669088"/>
            <a:ext cx="26558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GB" sz="800">
                <a:solidFill>
                  <a:srgbClr val="000099"/>
                </a:solidFill>
              </a:rPr>
              <a:t>Copyright © 01, 05, 07, 2008 Thomas International Ltd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3399"/>
        </a:buClr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slginternational.spb.ru/netcat_files/Image/thomas-system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lia.rakisheva@myhunter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1622425"/>
            <a:ext cx="8640960" cy="2663825"/>
          </a:xfrm>
          <a:noFill/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ru-RU" sz="3200" dirty="0" smtClean="0">
                <a:latin typeface="Arial" pitchFamily="34" charset="0"/>
              </a:rPr>
              <a:t>Внутренние факторы мотивации персонала</a:t>
            </a:r>
            <a:br>
              <a:rPr lang="ru-RU" sz="3200" dirty="0" smtClean="0">
                <a:latin typeface="Arial" pitchFamily="34" charset="0"/>
              </a:rPr>
            </a:br>
            <a:r>
              <a:rPr lang="ru-RU" sz="3200" dirty="0" smtClean="0">
                <a:latin typeface="Arial" pitchFamily="34" charset="0"/>
              </a:rPr>
              <a:t>Система Томаса </a:t>
            </a:r>
            <a:endParaRPr lang="en-US" sz="3200" dirty="0" smtClean="0">
              <a:latin typeface="Arial" pitchFamily="34" charset="0"/>
            </a:endParaRPr>
          </a:p>
        </p:txBody>
      </p:sp>
      <p:sp>
        <p:nvSpPr>
          <p:cNvPr id="6147" name="Rectangle 4"/>
          <p:cNvSpPr txBox="1">
            <a:spLocks noChangeArrowheads="1"/>
          </p:cNvSpPr>
          <p:nvPr/>
        </p:nvSpPr>
        <p:spPr bwMode="auto">
          <a:xfrm>
            <a:off x="1357313" y="1571625"/>
            <a:ext cx="6215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80000"/>
              </a:lnSpc>
            </a:pPr>
            <a:endParaRPr lang="ru-RU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99156"/>
            <a:ext cx="2443873" cy="60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 </a:t>
            </a:r>
            <a:r>
              <a:rPr lang="ru-RU" smtClean="0"/>
              <a:t>в поведении</a:t>
            </a:r>
          </a:p>
        </p:txBody>
      </p:sp>
      <p:pic>
        <p:nvPicPr>
          <p:cNvPr id="17411" name="Picture 5" descr="brain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33600"/>
            <a:ext cx="24479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7" descr="DISC_self_image_III_empty"/>
          <p:cNvPicPr>
            <a:picLocks noChangeAspect="1" noChangeArrowheads="1"/>
          </p:cNvPicPr>
          <p:nvPr/>
        </p:nvPicPr>
        <p:blipFill>
          <a:blip r:embed="rId4" cstate="print"/>
          <a:srcRect t="10674"/>
          <a:stretch>
            <a:fillRect/>
          </a:stretch>
        </p:blipFill>
        <p:spPr bwMode="auto">
          <a:xfrm>
            <a:off x="5651500" y="1844675"/>
            <a:ext cx="2538413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Заголовок 1"/>
          <p:cNvSpPr>
            <a:spLocks/>
          </p:cNvSpPr>
          <p:nvPr/>
        </p:nvSpPr>
        <p:spPr bwMode="auto">
          <a:xfrm>
            <a:off x="2771775" y="2349500"/>
            <a:ext cx="26638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000">
                <a:solidFill>
                  <a:srgbClr val="DA0058"/>
                </a:solidFill>
                <a:latin typeface="Tahoma" pitchFamily="34" charset="0"/>
              </a:rPr>
              <a:t>D</a:t>
            </a:r>
            <a:r>
              <a:rPr lang="ru-RU" sz="2000">
                <a:solidFill>
                  <a:srgbClr val="000066"/>
                </a:solidFill>
                <a:latin typeface="Tahoma" pitchFamily="34" charset="0"/>
              </a:rPr>
              <a:t> - Доминирование 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en-US" sz="2000">
                <a:solidFill>
                  <a:srgbClr val="000066"/>
                </a:solidFill>
                <a:latin typeface="Tahoma" pitchFamily="34" charset="0"/>
              </a:rPr>
            </a:br>
            <a:r>
              <a:rPr lang="en-US" sz="2000">
                <a:solidFill>
                  <a:srgbClr val="F76C2D"/>
                </a:solidFill>
                <a:latin typeface="Tahoma" pitchFamily="34" charset="0"/>
              </a:rPr>
              <a:t>I</a:t>
            </a:r>
            <a:r>
              <a:rPr lang="ru-RU" sz="2000">
                <a:solidFill>
                  <a:srgbClr val="000066"/>
                </a:solidFill>
                <a:latin typeface="Tahoma" pitchFamily="34" charset="0"/>
              </a:rPr>
              <a:t>  - Влияние </a:t>
            </a:r>
            <a:br>
              <a:rPr lang="ru-RU" sz="2000">
                <a:solidFill>
                  <a:srgbClr val="000066"/>
                </a:solidFill>
                <a:latin typeface="Tahoma" pitchFamily="34" charset="0"/>
              </a:rPr>
            </a:br>
            <a:r>
              <a:rPr lang="en-US" sz="2000">
                <a:solidFill>
                  <a:schemeClr val="folHlink"/>
                </a:solidFill>
                <a:latin typeface="Tahoma" pitchFamily="34" charset="0"/>
              </a:rPr>
              <a:t>S</a:t>
            </a:r>
            <a:r>
              <a:rPr lang="ru-RU" sz="2000">
                <a:solidFill>
                  <a:srgbClr val="000066"/>
                </a:solidFill>
                <a:latin typeface="Tahoma" pitchFamily="34" charset="0"/>
              </a:rPr>
              <a:t> - Стабильность</a:t>
            </a:r>
            <a:br>
              <a:rPr lang="ru-RU" sz="2000">
                <a:solidFill>
                  <a:srgbClr val="000066"/>
                </a:solidFill>
                <a:latin typeface="Tahoma" pitchFamily="34" charset="0"/>
              </a:rPr>
            </a:br>
            <a:r>
              <a:rPr lang="en-US" sz="2000">
                <a:solidFill>
                  <a:srgbClr val="0066FF"/>
                </a:solidFill>
                <a:latin typeface="Tahoma" pitchFamily="34" charset="0"/>
              </a:rPr>
              <a:t>C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 - </a:t>
            </a:r>
            <a:r>
              <a:rPr lang="ru-RU" sz="2000">
                <a:solidFill>
                  <a:srgbClr val="000066"/>
                </a:solidFill>
                <a:latin typeface="Tahoma" pitchFamily="34" charset="0"/>
              </a:rPr>
              <a:t>Адаптивность</a:t>
            </a:r>
          </a:p>
        </p:txBody>
      </p:sp>
      <p:pic>
        <p:nvPicPr>
          <p:cNvPr id="6" name="Picture 7" descr="logo_myhu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_myhu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-12700" y="6686550"/>
            <a:ext cx="4111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700"/>
              <a:t>1-006</a:t>
            </a:r>
          </a:p>
        </p:txBody>
      </p:sp>
      <p:sp>
        <p:nvSpPr>
          <p:cNvPr id="18435" name="Прямоугольник 10"/>
          <p:cNvSpPr>
            <a:spLocks noChangeArrowheads="1"/>
          </p:cNvSpPr>
          <p:nvPr/>
        </p:nvSpPr>
        <p:spPr bwMode="auto">
          <a:xfrm>
            <a:off x="827584" y="836712"/>
            <a:ext cx="7786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PPA</a:t>
            </a:r>
            <a:r>
              <a:rPr lang="ru-RU" sz="2000" dirty="0">
                <a:solidFill>
                  <a:schemeClr val="accent2"/>
                </a:solidFill>
              </a:rPr>
              <a:t> ПРОФИЛЬНЫЙ АНАЛИЗ ЛИЧНОСТИ </a:t>
            </a:r>
          </a:p>
          <a:p>
            <a:pPr algn="ctr"/>
            <a:r>
              <a:rPr lang="ru-RU" sz="2000" dirty="0">
                <a:solidFill>
                  <a:schemeClr val="accent2"/>
                </a:solidFill>
              </a:rPr>
              <a:t>ГРАФИКИ</a:t>
            </a:r>
          </a:p>
        </p:txBody>
      </p:sp>
      <p:pic>
        <p:nvPicPr>
          <p:cNvPr id="18436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556792"/>
            <a:ext cx="72009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79500"/>
          </a:xfrm>
        </p:spPr>
        <p:txBody>
          <a:bodyPr/>
          <a:lstStyle/>
          <a:p>
            <a:r>
              <a:rPr lang="ru-RU" sz="2800" smtClean="0">
                <a:latin typeface="Arial" pitchFamily="34" charset="0"/>
              </a:rPr>
              <a:t>Отчет Профильный Анализ Личности (РРА)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700213"/>
            <a:ext cx="3627438" cy="4929187"/>
          </a:xfrm>
          <a:noFill/>
        </p:spPr>
      </p:pic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323850" y="1773238"/>
            <a:ext cx="42481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ru-RU">
                <a:solidFill>
                  <a:srgbClr val="000066"/>
                </a:solidFill>
              </a:rPr>
              <a:t>•</a:t>
            </a:r>
            <a:r>
              <a:rPr lang="ru-RU"/>
              <a:t> </a:t>
            </a:r>
            <a:r>
              <a:rPr lang="ru-RU">
                <a:solidFill>
                  <a:srgbClr val="000066"/>
                </a:solidFill>
              </a:rPr>
              <a:t>Целостное описание особенностей человека, проявляющихся в рабочей среде  </a:t>
            </a:r>
          </a:p>
          <a:p>
            <a:pPr algn="just" eaLnBrk="0" hangingPunct="0"/>
            <a:r>
              <a:rPr lang="ru-RU">
                <a:solidFill>
                  <a:srgbClr val="000066"/>
                </a:solidFill>
              </a:rPr>
              <a:t>•</a:t>
            </a:r>
            <a:r>
              <a:rPr lang="ru-RU"/>
              <a:t> </a:t>
            </a:r>
            <a:r>
              <a:rPr lang="ru-RU">
                <a:solidFill>
                  <a:srgbClr val="000066"/>
                </a:solidFill>
              </a:rPr>
              <a:t>Объективный независимый анализ</a:t>
            </a:r>
          </a:p>
          <a:p>
            <a:pPr algn="just" eaLnBrk="0" hangingPunct="0"/>
            <a:r>
              <a:rPr lang="ru-RU">
                <a:solidFill>
                  <a:srgbClr val="000066"/>
                </a:solidFill>
              </a:rPr>
              <a:t>• Описание факторов внутренней мотивации</a:t>
            </a:r>
          </a:p>
          <a:p>
            <a:pPr algn="just" eaLnBrk="0" hangingPunct="0"/>
            <a:r>
              <a:rPr lang="ru-RU">
                <a:solidFill>
                  <a:srgbClr val="000066"/>
                </a:solidFill>
              </a:rPr>
              <a:t>• Идентифицирует стресс и выявляет его возможные причины</a:t>
            </a:r>
          </a:p>
          <a:p>
            <a:pPr algn="just" eaLnBrk="0" hangingPunct="0"/>
            <a:r>
              <a:rPr lang="ru-RU">
                <a:solidFill>
                  <a:srgbClr val="000066"/>
                </a:solidFill>
              </a:rPr>
              <a:t>• Сильные стороны в работе</a:t>
            </a:r>
          </a:p>
          <a:p>
            <a:pPr algn="just" eaLnBrk="0" hangingPunct="0"/>
            <a:r>
              <a:rPr lang="ru-RU">
                <a:solidFill>
                  <a:srgbClr val="000066"/>
                </a:solidFill>
              </a:rPr>
              <a:t>• Потенциальные зоны развития</a:t>
            </a:r>
          </a:p>
          <a:p>
            <a:pPr algn="just" eaLnBrk="0" hangingPunct="0"/>
            <a:r>
              <a:rPr lang="ru-RU">
                <a:solidFill>
                  <a:srgbClr val="000066"/>
                </a:solidFill>
              </a:rPr>
              <a:t>• Предпочитаемая человеком рабочая среда</a:t>
            </a:r>
          </a:p>
          <a:p>
            <a:pPr eaLnBrk="0" hangingPunct="0"/>
            <a:r>
              <a:rPr lang="ru-RU">
                <a:solidFill>
                  <a:srgbClr val="000066"/>
                </a:solidFill>
              </a:rPr>
              <a:t> </a:t>
            </a:r>
          </a:p>
          <a:p>
            <a:pPr eaLnBrk="0" hangingPunct="0"/>
            <a:endParaRPr lang="ru-RU" sz="1600">
              <a:solidFill>
                <a:srgbClr val="000066"/>
              </a:solidFill>
            </a:endParaRPr>
          </a:p>
          <a:p>
            <a:pPr eaLnBrk="0" hangingPunct="0"/>
            <a:endParaRPr lang="ru-RU" sz="1600">
              <a:solidFill>
                <a:srgbClr val="000066"/>
              </a:solidFill>
            </a:endParaRPr>
          </a:p>
          <a:p>
            <a:pPr eaLnBrk="0" hangingPunct="0"/>
            <a:endParaRPr lang="ru-RU" sz="1600">
              <a:solidFill>
                <a:srgbClr val="000066"/>
              </a:solidFill>
            </a:endParaRPr>
          </a:p>
        </p:txBody>
      </p:sp>
      <p:pic>
        <p:nvPicPr>
          <p:cNvPr id="5" name="Picture 7" descr="logo_myhu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5257800"/>
          </a:xfrm>
        </p:spPr>
        <p:txBody>
          <a:bodyPr/>
          <a:lstStyle/>
          <a:p>
            <a:pPr>
              <a:buFontTx/>
              <a:buNone/>
            </a:pPr>
            <a:endParaRPr lang="ru-RU" i="1" smtClean="0"/>
          </a:p>
          <a:p>
            <a:pPr>
              <a:buFontTx/>
              <a:buNone/>
            </a:pPr>
            <a:endParaRPr lang="ru-RU" i="1" smtClean="0"/>
          </a:p>
          <a:p>
            <a:pPr algn="ctr">
              <a:buFontTx/>
              <a:buNone/>
            </a:pPr>
            <a:r>
              <a:rPr lang="ru-RU" i="1" smtClean="0">
                <a:solidFill>
                  <a:srgbClr val="002060"/>
                </a:solidFill>
              </a:rPr>
              <a:t>   «</a:t>
            </a:r>
            <a:r>
              <a:rPr lang="ru-RU" b="1" smtClean="0">
                <a:solidFill>
                  <a:srgbClr val="002060"/>
                </a:solidFill>
                <a:latin typeface="Arial" pitchFamily="34" charset="0"/>
              </a:rPr>
              <a:t>Мы нанимаем людей, руководствуясь знаниями об их профессиональных умениях;</a:t>
            </a:r>
            <a:endParaRPr lang="en-US" b="1" smtClean="0">
              <a:solidFill>
                <a:srgbClr val="002060"/>
              </a:solidFill>
              <a:latin typeface="Arial" pitchFamily="34" charset="0"/>
            </a:endParaRP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2060"/>
                </a:solidFill>
                <a:latin typeface="Arial" pitchFamily="34" charset="0"/>
              </a:rPr>
              <a:t>   </a:t>
            </a:r>
            <a:r>
              <a:rPr lang="ru-RU" b="1" smtClean="0">
                <a:solidFill>
                  <a:srgbClr val="002060"/>
                </a:solidFill>
                <a:latin typeface="Arial" pitchFamily="34" charset="0"/>
              </a:rPr>
              <a:t>а увольняем за ошибки поведенческого характера</a:t>
            </a:r>
            <a:r>
              <a:rPr lang="ru-RU" i="1" smtClean="0">
                <a:solidFill>
                  <a:srgbClr val="002060"/>
                </a:solidFill>
              </a:rPr>
              <a:t>»</a:t>
            </a:r>
            <a:r>
              <a:rPr lang="en-US" b="1" smtClean="0">
                <a:solidFill>
                  <a:srgbClr val="002060"/>
                </a:solidFill>
                <a:latin typeface="Arial" pitchFamily="34" charset="0"/>
              </a:rPr>
              <a:t>.</a:t>
            </a:r>
          </a:p>
          <a:p>
            <a:pPr algn="ctr">
              <a:buFontTx/>
              <a:buNone/>
            </a:pPr>
            <a:endParaRPr lang="en-US" b="1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FontTx/>
              <a:buNone/>
            </a:pPr>
            <a:r>
              <a:rPr lang="ru-RU" i="1" smtClean="0">
                <a:solidFill>
                  <a:srgbClr val="002060"/>
                </a:solidFill>
              </a:rPr>
              <a:t>                                    </a:t>
            </a:r>
            <a:r>
              <a:rPr lang="en-US" sz="2000" i="1" smtClean="0">
                <a:solidFill>
                  <a:srgbClr val="002060"/>
                </a:solidFill>
              </a:rPr>
              <a:t>Financial Times</a:t>
            </a:r>
          </a:p>
          <a:p>
            <a:pPr>
              <a:buFontTx/>
              <a:buNone/>
            </a:pPr>
            <a:endParaRPr lang="ru-RU" sz="2000" smtClean="0">
              <a:solidFill>
                <a:srgbClr val="002060"/>
              </a:solidFill>
            </a:endParaRPr>
          </a:p>
        </p:txBody>
      </p:sp>
      <p:pic>
        <p:nvPicPr>
          <p:cNvPr id="3" name="Picture 7" descr="logo_myhu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logo_myhu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80"/>
            <a:ext cx="9144000" cy="10795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333399"/>
                </a:solidFill>
                <a:latin typeface="Arial" pitchFamily="34" charset="0"/>
              </a:rPr>
              <a:t>СИСТЕМА ТОМАСА</a:t>
            </a:r>
          </a:p>
        </p:txBody>
      </p:sp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492375"/>
            <a:ext cx="3400425" cy="2657475"/>
          </a:xfrm>
          <a:prstGeom prst="rect">
            <a:avLst/>
          </a:prstGeom>
          <a:solidFill>
            <a:srgbClr val="CC3399"/>
          </a:solidFill>
          <a:ln w="9525">
            <a:noFill/>
            <a:miter lim="800000"/>
            <a:headEnd/>
            <a:tailEnd/>
          </a:ln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708400" y="3284538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1/3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356100" y="3644900"/>
            <a:ext cx="1033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/>
              <a:t>2/3</a:t>
            </a: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5435600" y="1989138"/>
            <a:ext cx="1943100" cy="4103687"/>
          </a:xfrm>
          <a:prstGeom prst="curvedLeftArrow">
            <a:avLst>
              <a:gd name="adj1" fmla="val 42239"/>
              <a:gd name="adj2" fmla="val 84477"/>
              <a:gd name="adj3" fmla="val 33333"/>
            </a:avLst>
          </a:prstGeom>
          <a:solidFill>
            <a:srgbClr val="CB1B84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11" name="Text Box 15"/>
          <p:cNvSpPr txBox="1">
            <a:spLocks noChangeArrowheads="1"/>
          </p:cNvSpPr>
          <p:nvPr/>
        </p:nvSpPr>
        <p:spPr bwMode="auto">
          <a:xfrm>
            <a:off x="2411413" y="1484313"/>
            <a:ext cx="391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5A05AF"/>
                </a:solidFill>
              </a:rPr>
              <a:t>Талантливый сотрудник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827088" y="2708275"/>
            <a:ext cx="2646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333399"/>
                </a:solidFill>
              </a:rPr>
              <a:t>ПРОФЕССИОНАЛЬНЫЕ </a:t>
            </a:r>
          </a:p>
          <a:p>
            <a:r>
              <a:rPr lang="ru-RU" sz="1600" b="1">
                <a:solidFill>
                  <a:srgbClr val="333399"/>
                </a:solidFill>
              </a:rPr>
              <a:t>УМЕНИЯ И НАВЫКИ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5651500" y="2997200"/>
            <a:ext cx="1293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333399"/>
                </a:solidFill>
              </a:rPr>
              <a:t>ЛИЧНЫЕ </a:t>
            </a:r>
          </a:p>
          <a:p>
            <a:r>
              <a:rPr lang="ru-RU" sz="1600" b="1">
                <a:solidFill>
                  <a:srgbClr val="333399"/>
                </a:solidFill>
              </a:rPr>
              <a:t>КАЧЕСТВА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3635375" y="5084763"/>
            <a:ext cx="1516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333399"/>
                </a:solidFill>
              </a:rPr>
              <a:t>МОТИВАЦИЯ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5521325" y="4365625"/>
            <a:ext cx="3622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333399"/>
                </a:solidFill>
              </a:rPr>
              <a:t>СИСТЕМА ТОМАСА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/>
      <p:bldP spid="47118" grpId="0" animBg="1"/>
      <p:bldP spid="47120" grpId="0"/>
      <p:bldP spid="47122" grpId="0"/>
      <p:bldP spid="47123" grpId="0"/>
      <p:bldP spid="47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989138"/>
            <a:ext cx="7200900" cy="4503737"/>
          </a:xfrm>
        </p:spPr>
        <p:txBody>
          <a:bodyPr/>
          <a:lstStyle/>
          <a:p>
            <a:pPr marL="363538" indent="-363538" eaLnBrk="1" hangingPunct="1">
              <a:lnSpc>
                <a:spcPct val="140000"/>
              </a:lnSpc>
            </a:pPr>
            <a:r>
              <a:rPr lang="ru-RU" sz="2400" smtClean="0">
                <a:latin typeface="Arial" pitchFamily="34" charset="0"/>
              </a:rPr>
              <a:t>Определение базовых опасений и факторов внутренней, глубинной мотивации </a:t>
            </a:r>
            <a:endParaRPr lang="en-US" sz="2400" smtClean="0">
              <a:latin typeface="Arial" pitchFamily="34" charset="0"/>
            </a:endParaRPr>
          </a:p>
          <a:p>
            <a:pPr marL="363538" indent="-363538" eaLnBrk="1" hangingPunct="1">
              <a:lnSpc>
                <a:spcPct val="140000"/>
              </a:lnSpc>
            </a:pPr>
            <a:r>
              <a:rPr lang="ru-RU" sz="2400" smtClean="0">
                <a:latin typeface="Arial" pitchFamily="34" charset="0"/>
              </a:rPr>
              <a:t>Выявление и расширение спектра нематериальных стимулов</a:t>
            </a:r>
          </a:p>
          <a:p>
            <a:pPr marL="363538" indent="-363538" eaLnBrk="1" hangingPunct="1">
              <a:lnSpc>
                <a:spcPct val="140000"/>
              </a:lnSpc>
            </a:pPr>
            <a:r>
              <a:rPr lang="ru-RU" sz="2400" smtClean="0">
                <a:latin typeface="Arial" pitchFamily="34" charset="0"/>
              </a:rPr>
              <a:t>Удержание персонала, повышение эффективности</a:t>
            </a:r>
            <a:endParaRPr lang="en-US" sz="2400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-180975" y="1125538"/>
            <a:ext cx="70913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CC0099"/>
                </a:solidFill>
              </a:rPr>
              <a:t> Мотивация персонала</a:t>
            </a:r>
            <a:endParaRPr lang="en-US" sz="2800">
              <a:solidFill>
                <a:srgbClr val="CC0099"/>
              </a:solidFill>
            </a:endParaRPr>
          </a:p>
        </p:txBody>
      </p:sp>
      <p:pic>
        <p:nvPicPr>
          <p:cNvPr id="4" name="Picture 7" descr="logo_myhu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2479675" y="928688"/>
            <a:ext cx="4422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</a:rPr>
              <a:t>HJA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АНАЛИЗ ПРОФИЛЯ ДОЛЖНОСТИ</a:t>
            </a:r>
          </a:p>
        </p:txBody>
      </p:sp>
      <p:pic>
        <p:nvPicPr>
          <p:cNvPr id="23555" name="Picture 16" descr="shutterstock_90245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428875"/>
            <a:ext cx="5078413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ogo_myhu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49288"/>
          </a:xfrm>
        </p:spPr>
        <p:txBody>
          <a:bodyPr/>
          <a:lstStyle/>
          <a:p>
            <a:r>
              <a:rPr lang="ru-RU" sz="2400" smtClean="0">
                <a:solidFill>
                  <a:srgbClr val="333399"/>
                </a:solidFill>
                <a:latin typeface="Arial" pitchFamily="34" charset="0"/>
              </a:rPr>
              <a:t>ПРИМЕР ОТЧЕТА </a:t>
            </a:r>
            <a:r>
              <a:rPr lang="en-US" sz="2400" smtClean="0">
                <a:solidFill>
                  <a:srgbClr val="333399"/>
                </a:solidFill>
                <a:latin typeface="Arial" pitchFamily="34" charset="0"/>
              </a:rPr>
              <a:t>HJA</a:t>
            </a:r>
            <a:endParaRPr lang="ru-RU" sz="2400" smtClean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24579" name="Содержимое 3"/>
          <p:cNvSpPr>
            <a:spLocks noGrp="1"/>
          </p:cNvSpPr>
          <p:nvPr>
            <p:ph idx="1"/>
          </p:nvPr>
        </p:nvSpPr>
        <p:spPr>
          <a:xfrm>
            <a:off x="457200" y="1285875"/>
            <a:ext cx="4757738" cy="642938"/>
          </a:xfrm>
        </p:spPr>
        <p:txBody>
          <a:bodyPr/>
          <a:lstStyle/>
          <a:p>
            <a:pPr>
              <a:buFontTx/>
              <a:buNone/>
            </a:pPr>
            <a:r>
              <a:rPr lang="ru-RU" sz="2200" smtClean="0">
                <a:latin typeface="Arial" pitchFamily="34" charset="0"/>
              </a:rPr>
              <a:t>Профиль</a:t>
            </a:r>
            <a:r>
              <a:rPr lang="en-GB" sz="2200" smtClean="0">
                <a:latin typeface="Arial" pitchFamily="34" charset="0"/>
              </a:rPr>
              <a:t> </a:t>
            </a:r>
            <a:r>
              <a:rPr lang="ru-RU" sz="2200" smtClean="0">
                <a:latin typeface="Arial" pitchFamily="34" charset="0"/>
              </a:rPr>
              <a:t>должности определяет: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214438"/>
            <a:ext cx="35290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Содержимое 3"/>
          <p:cNvSpPr txBox="1">
            <a:spLocks/>
          </p:cNvSpPr>
          <p:nvPr/>
        </p:nvSpPr>
        <p:spPr bwMode="auto">
          <a:xfrm>
            <a:off x="357188" y="1857375"/>
            <a:ext cx="47577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3399"/>
              </a:buClr>
              <a:buFontTx/>
              <a:buChar char="•"/>
            </a:pPr>
            <a:r>
              <a:rPr lang="ru-RU">
                <a:solidFill>
                  <a:srgbClr val="000066"/>
                </a:solidFill>
              </a:rPr>
              <a:t>Основные поведенческие компетенции, востребованные на должности</a:t>
            </a:r>
          </a:p>
        </p:txBody>
      </p:sp>
      <p:sp>
        <p:nvSpPr>
          <p:cNvPr id="24582" name="Содержимое 3"/>
          <p:cNvSpPr txBox="1">
            <a:spLocks/>
          </p:cNvSpPr>
          <p:nvPr/>
        </p:nvSpPr>
        <p:spPr bwMode="auto">
          <a:xfrm>
            <a:off x="714375" y="2643188"/>
            <a:ext cx="47577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3399"/>
              </a:buClr>
            </a:pPr>
            <a:endParaRPr lang="ru-RU" sz="200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3399"/>
              </a:buClr>
            </a:pPr>
            <a:r>
              <a:rPr lang="ru-RU" sz="2000">
                <a:solidFill>
                  <a:srgbClr val="000066"/>
                </a:solidFill>
              </a:rPr>
              <a:t>Профиль</a:t>
            </a:r>
            <a:r>
              <a:rPr lang="en-GB" sz="2000">
                <a:solidFill>
                  <a:srgbClr val="000066"/>
                </a:solidFill>
              </a:rPr>
              <a:t> </a:t>
            </a:r>
            <a:r>
              <a:rPr lang="ru-RU" sz="2000">
                <a:solidFill>
                  <a:srgbClr val="000066"/>
                </a:solidFill>
              </a:rPr>
              <a:t>должности заполняется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3399"/>
              </a:buClr>
            </a:pPr>
            <a:r>
              <a:rPr lang="ru-RU" sz="2000">
                <a:solidFill>
                  <a:srgbClr val="000066"/>
                </a:solidFill>
              </a:rPr>
              <a:t>группой лиц, куда входят: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3399"/>
              </a:buClr>
            </a:pPr>
            <a:endParaRPr lang="ru-RU" sz="2000">
              <a:solidFill>
                <a:srgbClr val="000066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3399"/>
              </a:buClr>
            </a:pPr>
            <a:endParaRPr lang="ru-RU" sz="20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4583" name="Содержимое 3"/>
          <p:cNvSpPr txBox="1">
            <a:spLocks/>
          </p:cNvSpPr>
          <p:nvPr/>
        </p:nvSpPr>
        <p:spPr bwMode="auto">
          <a:xfrm>
            <a:off x="571500" y="3929063"/>
            <a:ext cx="47577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3399"/>
              </a:buClr>
              <a:buFontTx/>
              <a:buChar char="•"/>
            </a:pPr>
            <a:r>
              <a:rPr lang="ru-RU">
                <a:solidFill>
                  <a:srgbClr val="000066"/>
                </a:solidFill>
              </a:rPr>
              <a:t>Человек, имеющий опыт работы на данной должности</a:t>
            </a:r>
          </a:p>
        </p:txBody>
      </p:sp>
      <p:sp>
        <p:nvSpPr>
          <p:cNvPr id="24584" name="Содержимое 3"/>
          <p:cNvSpPr txBox="1">
            <a:spLocks/>
          </p:cNvSpPr>
          <p:nvPr/>
        </p:nvSpPr>
        <p:spPr bwMode="auto">
          <a:xfrm>
            <a:off x="571500" y="4643438"/>
            <a:ext cx="47577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3399"/>
              </a:buClr>
              <a:buFontTx/>
              <a:buChar char="•"/>
            </a:pPr>
            <a:r>
              <a:rPr lang="ru-RU">
                <a:solidFill>
                  <a:srgbClr val="000066"/>
                </a:solidFill>
              </a:rPr>
              <a:t>Непосредственный руководитель</a:t>
            </a:r>
          </a:p>
        </p:txBody>
      </p:sp>
      <p:sp>
        <p:nvSpPr>
          <p:cNvPr id="24585" name="Содержимое 3"/>
          <p:cNvSpPr txBox="1">
            <a:spLocks/>
          </p:cNvSpPr>
          <p:nvPr/>
        </p:nvSpPr>
        <p:spPr bwMode="auto">
          <a:xfrm>
            <a:off x="571500" y="5072063"/>
            <a:ext cx="47577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3399"/>
              </a:buClr>
              <a:buFontTx/>
              <a:buChar char="•"/>
            </a:pPr>
            <a:r>
              <a:rPr lang="ru-RU">
                <a:solidFill>
                  <a:srgbClr val="000066"/>
                </a:solidFill>
              </a:rPr>
              <a:t>Сертифицированный специалист по Системе Томаса</a:t>
            </a:r>
          </a:p>
        </p:txBody>
      </p:sp>
      <p:pic>
        <p:nvPicPr>
          <p:cNvPr id="10" name="Picture 7" descr="logo_myhu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78"/>
          <p:cNvSpPr>
            <a:spLocks noChangeArrowheads="1"/>
          </p:cNvSpPr>
          <p:nvPr/>
        </p:nvSpPr>
        <p:spPr bwMode="auto">
          <a:xfrm>
            <a:off x="4286250" y="3986213"/>
            <a:ext cx="1006475" cy="1009650"/>
          </a:xfrm>
          <a:prstGeom prst="ellipse">
            <a:avLst/>
          </a:prstGeom>
          <a:solidFill>
            <a:srgbClr val="AD07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25603" name="Text Box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865188"/>
            <a:ext cx="8135937" cy="73818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</a:rPr>
              <a:t>Соответствие «кандидат-должность»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2700338" y="2147888"/>
            <a:ext cx="1019175" cy="987425"/>
          </a:xfrm>
          <a:prstGeom prst="rect">
            <a:avLst/>
          </a:prstGeom>
          <a:solidFill>
            <a:schemeClr val="accent2">
              <a:alpha val="6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2549525" y="1709738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22E6F"/>
                </a:solidFill>
              </a:rPr>
              <a:t>Должность</a:t>
            </a:r>
            <a:endParaRPr lang="en-GB" b="1">
              <a:solidFill>
                <a:srgbClr val="022E6F"/>
              </a:solidFill>
            </a:endParaRPr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5040313" y="1727200"/>
            <a:ext cx="1438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22E6F"/>
                </a:solidFill>
              </a:rPr>
              <a:t>Кандидат</a:t>
            </a:r>
            <a:endParaRPr lang="en-GB" b="1">
              <a:solidFill>
                <a:srgbClr val="022E6F"/>
              </a:solidFill>
            </a:endParaRPr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2527300" y="3241675"/>
            <a:ext cx="4805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22E6F"/>
                </a:solidFill>
              </a:rPr>
              <a:t>Эффективно используемые ресурсы</a:t>
            </a:r>
          </a:p>
          <a:p>
            <a:endParaRPr lang="en-GB" b="1">
              <a:solidFill>
                <a:srgbClr val="022E6F"/>
              </a:solidFill>
            </a:endParaRPr>
          </a:p>
        </p:txBody>
      </p:sp>
      <p:sp>
        <p:nvSpPr>
          <p:cNvPr id="25608" name="Line 15"/>
          <p:cNvSpPr>
            <a:spLocks noChangeShapeType="1"/>
          </p:cNvSpPr>
          <p:nvPr/>
        </p:nvSpPr>
        <p:spPr bwMode="auto">
          <a:xfrm>
            <a:off x="4710113" y="3529013"/>
            <a:ext cx="9525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Text Box 16"/>
          <p:cNvSpPr txBox="1">
            <a:spLocks noChangeArrowheads="1"/>
          </p:cNvSpPr>
          <p:nvPr/>
        </p:nvSpPr>
        <p:spPr bwMode="auto">
          <a:xfrm>
            <a:off x="419100" y="4156075"/>
            <a:ext cx="2568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22E6F"/>
                </a:solidFill>
              </a:rPr>
              <a:t>Несоответствие  требованиям  должности</a:t>
            </a:r>
            <a:endParaRPr lang="en-GB">
              <a:solidFill>
                <a:srgbClr val="022E6F"/>
              </a:solidFill>
            </a:endParaRPr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6307138" y="4117975"/>
            <a:ext cx="2536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22E6F"/>
                </a:solidFill>
              </a:rPr>
              <a:t>Неиспользуемые ресурсы</a:t>
            </a:r>
            <a:endParaRPr lang="en-GB">
              <a:solidFill>
                <a:srgbClr val="022E6F"/>
              </a:solidFill>
            </a:endParaRPr>
          </a:p>
        </p:txBody>
      </p:sp>
      <p:sp>
        <p:nvSpPr>
          <p:cNvPr id="25611" name="Line 18"/>
          <p:cNvSpPr>
            <a:spLocks noChangeShapeType="1"/>
          </p:cNvSpPr>
          <p:nvPr/>
        </p:nvSpPr>
        <p:spPr bwMode="auto">
          <a:xfrm>
            <a:off x="2792413" y="443706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9"/>
          <p:cNvSpPr>
            <a:spLocks noChangeShapeType="1"/>
          </p:cNvSpPr>
          <p:nvPr/>
        </p:nvSpPr>
        <p:spPr bwMode="auto">
          <a:xfrm flipH="1" flipV="1">
            <a:off x="5435600" y="44370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47"/>
          <p:cNvSpPr>
            <a:spLocks noChangeShapeType="1"/>
          </p:cNvSpPr>
          <p:nvPr/>
        </p:nvSpPr>
        <p:spPr bwMode="auto">
          <a:xfrm flipH="1">
            <a:off x="3203575" y="5475288"/>
            <a:ext cx="625475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Oval 77"/>
          <p:cNvSpPr>
            <a:spLocks noChangeArrowheads="1"/>
          </p:cNvSpPr>
          <p:nvPr/>
        </p:nvSpPr>
        <p:spPr bwMode="auto">
          <a:xfrm>
            <a:off x="5148263" y="2132013"/>
            <a:ext cx="1006475" cy="1009650"/>
          </a:xfrm>
          <a:prstGeom prst="ellipse">
            <a:avLst/>
          </a:prstGeom>
          <a:solidFill>
            <a:srgbClr val="AD07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25615" name="Rectangle 79"/>
          <p:cNvSpPr>
            <a:spLocks noChangeArrowheads="1"/>
          </p:cNvSpPr>
          <p:nvPr/>
        </p:nvSpPr>
        <p:spPr bwMode="auto">
          <a:xfrm>
            <a:off x="3975100" y="4010025"/>
            <a:ext cx="1019175" cy="987425"/>
          </a:xfrm>
          <a:prstGeom prst="rect">
            <a:avLst/>
          </a:prstGeom>
          <a:solidFill>
            <a:schemeClr val="accent2">
              <a:alpha val="6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25616" name="Text Box 80"/>
          <p:cNvSpPr txBox="1">
            <a:spLocks noChangeArrowheads="1"/>
          </p:cNvSpPr>
          <p:nvPr/>
        </p:nvSpPr>
        <p:spPr bwMode="auto">
          <a:xfrm>
            <a:off x="2959100" y="5045075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22E6F"/>
                </a:solidFill>
              </a:rPr>
              <a:t>Наилучшее соответствие</a:t>
            </a:r>
            <a:endParaRPr lang="en-GB" b="1">
              <a:solidFill>
                <a:srgbClr val="022E6F"/>
              </a:solidFill>
            </a:endParaRPr>
          </a:p>
        </p:txBody>
      </p:sp>
      <p:sp>
        <p:nvSpPr>
          <p:cNvPr id="25617" name="Line 81"/>
          <p:cNvSpPr>
            <a:spLocks noChangeShapeType="1"/>
          </p:cNvSpPr>
          <p:nvPr/>
        </p:nvSpPr>
        <p:spPr bwMode="auto">
          <a:xfrm rot="13704597" flipH="1">
            <a:off x="5058569" y="5587206"/>
            <a:ext cx="771525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Text Box 82"/>
          <p:cNvSpPr txBox="1">
            <a:spLocks noChangeArrowheads="1"/>
          </p:cNvSpPr>
          <p:nvPr/>
        </p:nvSpPr>
        <p:spPr bwMode="auto">
          <a:xfrm>
            <a:off x="1231900" y="5922963"/>
            <a:ext cx="2713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22E6F"/>
                </a:solidFill>
              </a:rPr>
              <a:t>Максимальная отдача</a:t>
            </a:r>
            <a:endParaRPr lang="en-GB" b="1">
              <a:solidFill>
                <a:srgbClr val="022E6F"/>
              </a:solidFill>
            </a:endParaRPr>
          </a:p>
        </p:txBody>
      </p:sp>
      <p:sp>
        <p:nvSpPr>
          <p:cNvPr id="25619" name="Text Box 83"/>
          <p:cNvSpPr txBox="1">
            <a:spLocks noChangeArrowheads="1"/>
          </p:cNvSpPr>
          <p:nvPr/>
        </p:nvSpPr>
        <p:spPr bwMode="auto">
          <a:xfrm>
            <a:off x="4514850" y="5913438"/>
            <a:ext cx="391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22E6F"/>
                </a:solidFill>
              </a:rPr>
              <a:t>Рост удовлетворения от работы</a:t>
            </a:r>
          </a:p>
        </p:txBody>
      </p:sp>
      <p:sp>
        <p:nvSpPr>
          <p:cNvPr id="25620" name="TextBox 20"/>
          <p:cNvSpPr txBox="1">
            <a:spLocks noChangeArrowheads="1"/>
          </p:cNvSpPr>
          <p:nvPr/>
        </p:nvSpPr>
        <p:spPr bwMode="auto">
          <a:xfrm>
            <a:off x="1857375" y="857250"/>
            <a:ext cx="6053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СООТВЕТСТВИЕ «КАНДИДАТ – ДОЛЖНОСТЬ»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28938" y="4572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22E6F"/>
                </a:solidFill>
              </a:rPr>
              <a:t>25%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86250" y="42862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75% </a:t>
            </a:r>
          </a:p>
        </p:txBody>
      </p:sp>
      <p:pic>
        <p:nvPicPr>
          <p:cNvPr id="24" name="Picture 7" descr="logo_myhu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shutterstock_84827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357313"/>
            <a:ext cx="4532313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logo_myhu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1"/>
          <p:cNvSpPr>
            <a:spLocks noChangeArrowheads="1"/>
          </p:cNvSpPr>
          <p:nvPr/>
        </p:nvSpPr>
        <p:spPr bwMode="auto">
          <a:xfrm>
            <a:off x="306388" y="3578225"/>
            <a:ext cx="1655762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AD078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Поиск</a:t>
            </a: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91" name="AutoShape 42"/>
          <p:cNvSpPr>
            <a:spLocks noChangeArrowheads="1"/>
          </p:cNvSpPr>
          <p:nvPr/>
        </p:nvSpPr>
        <p:spPr bwMode="auto">
          <a:xfrm>
            <a:off x="2051050" y="3579813"/>
            <a:ext cx="1655763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AD078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Отбор</a:t>
            </a: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92" name="AutoShape 43"/>
          <p:cNvSpPr>
            <a:spLocks noChangeArrowheads="1"/>
          </p:cNvSpPr>
          <p:nvPr/>
        </p:nvSpPr>
        <p:spPr bwMode="auto">
          <a:xfrm>
            <a:off x="3779838" y="3579813"/>
            <a:ext cx="1655762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AD078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Вхождение в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 должность</a:t>
            </a: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93" name="AutoShape 44"/>
          <p:cNvSpPr>
            <a:spLocks noChangeArrowheads="1"/>
          </p:cNvSpPr>
          <p:nvPr/>
        </p:nvSpPr>
        <p:spPr bwMode="auto">
          <a:xfrm>
            <a:off x="5508625" y="3579813"/>
            <a:ext cx="1655763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AD078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Развитие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Планирование успеха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94" name="AutoShape 45"/>
          <p:cNvSpPr>
            <a:spLocks noChangeArrowheads="1"/>
          </p:cNvSpPr>
          <p:nvPr/>
        </p:nvSpPr>
        <p:spPr bwMode="auto">
          <a:xfrm>
            <a:off x="7237413" y="3579813"/>
            <a:ext cx="1758950" cy="5667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AD078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Интенсивная работа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Оптимизация</a:t>
            </a: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23" name="AutoShape 40"/>
          <p:cNvSpPr>
            <a:spLocks noChangeArrowheads="1"/>
          </p:cNvSpPr>
          <p:nvPr/>
        </p:nvSpPr>
        <p:spPr bwMode="auto">
          <a:xfrm>
            <a:off x="2124075" y="2193925"/>
            <a:ext cx="475297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AD078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9224" name="AutoShape 39"/>
          <p:cNvSpPr>
            <a:spLocks noChangeArrowheads="1"/>
          </p:cNvSpPr>
          <p:nvPr/>
        </p:nvSpPr>
        <p:spPr bwMode="auto">
          <a:xfrm>
            <a:off x="2124075" y="1154113"/>
            <a:ext cx="4752975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AD078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864235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Бизнес цели и стратегия</a:t>
            </a:r>
            <a:endParaRPr lang="en-GB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26" name="Rectangle 4121"/>
          <p:cNvSpPr>
            <a:spLocks noChangeArrowheads="1"/>
          </p:cNvSpPr>
          <p:nvPr/>
        </p:nvSpPr>
        <p:spPr bwMode="auto">
          <a:xfrm>
            <a:off x="7299325" y="4181475"/>
            <a:ext cx="184467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778" tIns="27889" rIns="55778" bIns="27889"/>
          <a:lstStyle/>
          <a:p>
            <a:pPr marL="173038" indent="-173038">
              <a:buClr>
                <a:srgbClr val="AD0782"/>
              </a:buClr>
              <a:buSzPct val="120000"/>
              <a:buFontTx/>
              <a:buChar char="•"/>
            </a:pPr>
            <a:r>
              <a:rPr lang="ru-RU" sz="1200">
                <a:solidFill>
                  <a:srgbClr val="222268"/>
                </a:solidFill>
              </a:rPr>
              <a:t>Межфункциональ-</a:t>
            </a:r>
          </a:p>
          <a:p>
            <a:pPr marL="173038" indent="-173038">
              <a:buClr>
                <a:srgbClr val="AD0782"/>
              </a:buClr>
              <a:buSzPct val="120000"/>
            </a:pPr>
            <a:r>
              <a:rPr lang="ru-RU" sz="1200">
                <a:solidFill>
                  <a:srgbClr val="222268"/>
                </a:solidFill>
              </a:rPr>
              <a:t>     ность</a:t>
            </a:r>
            <a:endParaRPr lang="en-CA" sz="1200">
              <a:solidFill>
                <a:srgbClr val="222268"/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</a:pPr>
            <a:r>
              <a:rPr lang="ru-RU" sz="1200">
                <a:solidFill>
                  <a:srgbClr val="222268"/>
                </a:solidFill>
              </a:rPr>
              <a:t>Всесторонний подход</a:t>
            </a:r>
            <a:endParaRPr lang="en-CA" sz="1200">
              <a:solidFill>
                <a:srgbClr val="222268"/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</a:pPr>
            <a:r>
              <a:rPr lang="ru-RU" sz="1200">
                <a:solidFill>
                  <a:srgbClr val="222268"/>
                </a:solidFill>
              </a:rPr>
              <a:t>Командные проекты</a:t>
            </a:r>
            <a:endParaRPr lang="en-GB" sz="1200">
              <a:solidFill>
                <a:srgbClr val="222268"/>
              </a:solidFill>
            </a:endParaRPr>
          </a:p>
        </p:txBody>
      </p:sp>
      <p:sp>
        <p:nvSpPr>
          <p:cNvPr id="9227" name="Rectangle 4097"/>
          <p:cNvSpPr>
            <a:spLocks noChangeArrowheads="1"/>
          </p:cNvSpPr>
          <p:nvPr/>
        </p:nvSpPr>
        <p:spPr bwMode="auto">
          <a:xfrm>
            <a:off x="3581400" y="4360863"/>
            <a:ext cx="1174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778" tIns="27889" rIns="55778" bIns="27889" anchor="ctr"/>
          <a:lstStyle/>
          <a:p>
            <a:pPr algn="ctr"/>
            <a:endParaRPr lang="ru-RU"/>
          </a:p>
        </p:txBody>
      </p:sp>
      <p:sp>
        <p:nvSpPr>
          <p:cNvPr id="12300" name="Rectangle 4130"/>
          <p:cNvSpPr>
            <a:spLocks noChangeArrowheads="1"/>
          </p:cNvSpPr>
          <p:nvPr/>
        </p:nvSpPr>
        <p:spPr bwMode="auto">
          <a:xfrm>
            <a:off x="2124075" y="2266950"/>
            <a:ext cx="46799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778" tIns="27889" rIns="55778" bIns="27889" anchor="ctr"/>
          <a:lstStyle/>
          <a:p>
            <a:pPr algn="ctr">
              <a:defRPr/>
            </a:pPr>
            <a:r>
              <a:rPr lang="en-CA" sz="2400" b="1" dirty="0">
                <a:solidFill>
                  <a:srgbClr val="1F497D"/>
                </a:solidFill>
              </a:rPr>
              <a:t>    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Управление талантами (ТМ)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229" name="Group 46"/>
          <p:cNvGrpSpPr>
            <a:grpSpLocks/>
          </p:cNvGrpSpPr>
          <p:nvPr/>
        </p:nvGrpSpPr>
        <p:grpSpPr bwMode="auto">
          <a:xfrm>
            <a:off x="1042988" y="3417888"/>
            <a:ext cx="6985000" cy="144462"/>
            <a:chOff x="1474" y="2205"/>
            <a:chExt cx="2795" cy="118"/>
          </a:xfrm>
        </p:grpSpPr>
        <p:sp>
          <p:nvSpPr>
            <p:cNvPr id="9238" name="Straight Connector 4105"/>
            <p:cNvSpPr>
              <a:spLocks noChangeShapeType="1"/>
            </p:cNvSpPr>
            <p:nvPr/>
          </p:nvSpPr>
          <p:spPr bwMode="auto">
            <a:xfrm flipV="1">
              <a:off x="4269" y="2205"/>
              <a:ext cx="0" cy="11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Straight Connector 4106"/>
            <p:cNvSpPr>
              <a:spLocks noChangeShapeType="1"/>
            </p:cNvSpPr>
            <p:nvPr/>
          </p:nvSpPr>
          <p:spPr bwMode="auto">
            <a:xfrm flipV="1">
              <a:off x="2173" y="2205"/>
              <a:ext cx="0" cy="11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Straight Connector 4107"/>
            <p:cNvSpPr>
              <a:spLocks noChangeShapeType="1"/>
            </p:cNvSpPr>
            <p:nvPr/>
          </p:nvSpPr>
          <p:spPr bwMode="auto">
            <a:xfrm flipV="1">
              <a:off x="1474" y="2205"/>
              <a:ext cx="0" cy="11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Straight Connector 4108"/>
            <p:cNvSpPr>
              <a:spLocks noChangeShapeType="1"/>
            </p:cNvSpPr>
            <p:nvPr/>
          </p:nvSpPr>
          <p:spPr bwMode="auto">
            <a:xfrm flipV="1">
              <a:off x="2872" y="2212"/>
              <a:ext cx="3" cy="104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Straight Connector 4109"/>
            <p:cNvSpPr>
              <a:spLocks noChangeShapeType="1"/>
            </p:cNvSpPr>
            <p:nvPr/>
          </p:nvSpPr>
          <p:spPr bwMode="auto">
            <a:xfrm flipV="1">
              <a:off x="3570" y="2205"/>
              <a:ext cx="0" cy="11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Straight Connector 4110"/>
            <p:cNvSpPr>
              <a:spLocks noChangeShapeType="1"/>
            </p:cNvSpPr>
            <p:nvPr/>
          </p:nvSpPr>
          <p:spPr bwMode="auto">
            <a:xfrm>
              <a:off x="1474" y="2205"/>
              <a:ext cx="2795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0" name="TextBox 4116"/>
          <p:cNvSpPr txBox="1">
            <a:spLocks noChangeArrowheads="1"/>
          </p:cNvSpPr>
          <p:nvPr/>
        </p:nvSpPr>
        <p:spPr bwMode="auto">
          <a:xfrm>
            <a:off x="1979613" y="4572000"/>
            <a:ext cx="1508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778" tIns="27889" rIns="55778" bIns="27889"/>
          <a:lstStyle/>
          <a:p>
            <a:endParaRPr lang="ru-RU"/>
          </a:p>
        </p:txBody>
      </p:sp>
      <p:sp>
        <p:nvSpPr>
          <p:cNvPr id="12303" name="Rectangle 4117"/>
          <p:cNvSpPr>
            <a:spLocks noChangeArrowheads="1"/>
          </p:cNvSpPr>
          <p:nvPr/>
        </p:nvSpPr>
        <p:spPr bwMode="auto">
          <a:xfrm>
            <a:off x="323850" y="4197350"/>
            <a:ext cx="180022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778" tIns="27889" rIns="55778" bIns="27889"/>
          <a:lstStyle/>
          <a:p>
            <a:pPr marL="171450" indent="-171450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Прозрачность критериев  должности</a:t>
            </a:r>
            <a:endParaRPr lang="en-CA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Поиск среди работников</a:t>
            </a:r>
            <a:endParaRPr lang="en-CA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Размещение вакансии на сайте компании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Размещение вакансии в интернете</a:t>
            </a:r>
            <a:endParaRPr lang="en-CA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04" name="Rectangle 4118"/>
          <p:cNvSpPr>
            <a:spLocks noChangeArrowheads="1"/>
          </p:cNvSpPr>
          <p:nvPr/>
        </p:nvSpPr>
        <p:spPr bwMode="auto">
          <a:xfrm>
            <a:off x="2051050" y="4186238"/>
            <a:ext cx="15843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778" tIns="27889" rIns="55778" bIns="27889"/>
          <a:lstStyle/>
          <a:p>
            <a:pPr marL="173038" indent="-173038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en-CA" sz="1200" dirty="0">
                <a:solidFill>
                  <a:schemeClr val="accent6">
                    <a:lumMod val="75000"/>
                  </a:schemeClr>
                </a:solidFill>
              </a:rPr>
              <a:t>CV /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резюме</a:t>
            </a:r>
            <a:endParaRPr lang="en-CA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</a:rPr>
              <a:t>Онлайн</a:t>
            </a:r>
            <a:r>
              <a:rPr lang="en-CA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</a:rPr>
              <a:t>рекрутинг</a:t>
            </a:r>
            <a:endParaRPr lang="en-CA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Оценка</a:t>
            </a:r>
            <a:endParaRPr lang="en-CA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Тесты на умения и способности</a:t>
            </a:r>
            <a:endParaRPr lang="en-CA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Интервью</a:t>
            </a:r>
            <a:endParaRPr lang="en-CA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Проверка рекомендаций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Выбор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05" name="Rectangle 4119"/>
          <p:cNvSpPr>
            <a:spLocks noChangeArrowheads="1"/>
          </p:cNvSpPr>
          <p:nvPr/>
        </p:nvSpPr>
        <p:spPr bwMode="auto">
          <a:xfrm>
            <a:off x="3822700" y="4181475"/>
            <a:ext cx="175736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778" tIns="27889" rIns="55778" bIns="27889"/>
          <a:lstStyle/>
          <a:p>
            <a:pPr marL="173038" indent="-173038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Направление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Обучение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Приобщение к корпоративной культуре</a:t>
            </a:r>
            <a:endParaRPr lang="en-CA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  <a:defRPr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Управление и мотивация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34" name="Rectangle 4120"/>
          <p:cNvSpPr>
            <a:spLocks noChangeArrowheads="1"/>
          </p:cNvSpPr>
          <p:nvPr/>
        </p:nvSpPr>
        <p:spPr bwMode="auto">
          <a:xfrm>
            <a:off x="5500688" y="4170363"/>
            <a:ext cx="180816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778" tIns="27889" rIns="55778" bIns="27889"/>
          <a:lstStyle/>
          <a:p>
            <a:pPr marL="173038" indent="-173038">
              <a:buClr>
                <a:srgbClr val="AD0782"/>
              </a:buClr>
              <a:buSzPct val="120000"/>
              <a:buFontTx/>
              <a:buChar char="•"/>
            </a:pPr>
            <a:r>
              <a:rPr lang="ru-RU" sz="1200">
                <a:solidFill>
                  <a:srgbClr val="222268"/>
                </a:solidFill>
              </a:rPr>
              <a:t>Аттестация и оценка персонала</a:t>
            </a: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</a:pPr>
            <a:r>
              <a:rPr lang="ru-RU" sz="1200">
                <a:solidFill>
                  <a:srgbClr val="222268"/>
                </a:solidFill>
              </a:rPr>
              <a:t>Коучинг</a:t>
            </a:r>
            <a:r>
              <a:rPr lang="en-CA" sz="1200">
                <a:solidFill>
                  <a:srgbClr val="222268"/>
                </a:solidFill>
              </a:rPr>
              <a:t> </a:t>
            </a: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</a:pPr>
            <a:r>
              <a:rPr lang="ru-RU" sz="1200">
                <a:solidFill>
                  <a:srgbClr val="222268"/>
                </a:solidFill>
              </a:rPr>
              <a:t>Обучение</a:t>
            </a:r>
            <a:endParaRPr lang="en-CA" sz="1200">
              <a:solidFill>
                <a:srgbClr val="222268"/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</a:pPr>
            <a:r>
              <a:rPr lang="ru-RU" sz="1200">
                <a:solidFill>
                  <a:srgbClr val="222268"/>
                </a:solidFill>
              </a:rPr>
              <a:t>Выявление потенциала</a:t>
            </a:r>
            <a:endParaRPr lang="en-CA" sz="1200">
              <a:solidFill>
                <a:srgbClr val="222268"/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</a:pPr>
            <a:r>
              <a:rPr lang="ru-RU" sz="1200">
                <a:solidFill>
                  <a:srgbClr val="222268"/>
                </a:solidFill>
              </a:rPr>
              <a:t>Наставничество</a:t>
            </a:r>
            <a:endParaRPr lang="en-CA" sz="1200">
              <a:solidFill>
                <a:srgbClr val="222268"/>
              </a:solidFill>
            </a:endParaRPr>
          </a:p>
          <a:p>
            <a:pPr marL="173038" indent="-173038">
              <a:buClr>
                <a:srgbClr val="AD0782"/>
              </a:buClr>
              <a:buSzPct val="120000"/>
              <a:buFontTx/>
              <a:buChar char="•"/>
            </a:pPr>
            <a:r>
              <a:rPr lang="ru-RU" sz="1200">
                <a:solidFill>
                  <a:srgbClr val="222268"/>
                </a:solidFill>
              </a:rPr>
              <a:t>Планирование преемственности</a:t>
            </a:r>
            <a:endParaRPr lang="en-GB" sz="1200">
              <a:solidFill>
                <a:srgbClr val="222268"/>
              </a:solidFill>
            </a:endParaRPr>
          </a:p>
        </p:txBody>
      </p:sp>
      <p:sp>
        <p:nvSpPr>
          <p:cNvPr id="9235" name="Rectangle 4128"/>
          <p:cNvSpPr>
            <a:spLocks noChangeArrowheads="1"/>
          </p:cNvSpPr>
          <p:nvPr/>
        </p:nvSpPr>
        <p:spPr bwMode="auto">
          <a:xfrm>
            <a:off x="2857500" y="2316163"/>
            <a:ext cx="24606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778" tIns="27889" rIns="55778" bIns="27889" anchor="ctr"/>
          <a:lstStyle/>
          <a:p>
            <a:pPr algn="ctr"/>
            <a:endParaRPr lang="ru-RU"/>
          </a:p>
        </p:txBody>
      </p:sp>
      <p:sp>
        <p:nvSpPr>
          <p:cNvPr id="9236" name="Down Arrow 4126"/>
          <p:cNvSpPr>
            <a:spLocks noChangeArrowheads="1"/>
          </p:cNvSpPr>
          <p:nvPr/>
        </p:nvSpPr>
        <p:spPr bwMode="auto">
          <a:xfrm>
            <a:off x="4427538" y="1835150"/>
            <a:ext cx="144462" cy="250825"/>
          </a:xfrm>
          <a:prstGeom prst="downArrow">
            <a:avLst>
              <a:gd name="adj1" fmla="val 50000"/>
              <a:gd name="adj2" fmla="val 43407"/>
            </a:avLst>
          </a:prstGeom>
          <a:solidFill>
            <a:srgbClr val="00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55778" tIns="27889" rIns="55778" bIns="27889" anchor="ctr"/>
          <a:lstStyle/>
          <a:p>
            <a:pPr algn="ctr"/>
            <a:endParaRPr lang="ru-RU"/>
          </a:p>
        </p:txBody>
      </p:sp>
      <p:sp>
        <p:nvSpPr>
          <p:cNvPr id="9237" name="Down Arrow 4127"/>
          <p:cNvSpPr>
            <a:spLocks noChangeArrowheads="1"/>
          </p:cNvSpPr>
          <p:nvPr/>
        </p:nvSpPr>
        <p:spPr bwMode="auto">
          <a:xfrm>
            <a:off x="4427538" y="2884488"/>
            <a:ext cx="144462" cy="390525"/>
          </a:xfrm>
          <a:prstGeom prst="downArrow">
            <a:avLst>
              <a:gd name="adj1" fmla="val 50000"/>
              <a:gd name="adj2" fmla="val 67583"/>
            </a:avLst>
          </a:prstGeom>
          <a:solidFill>
            <a:srgbClr val="00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55778" tIns="27889" rIns="55778" bIns="27889" anchor="ctr"/>
          <a:lstStyle/>
          <a:p>
            <a:pPr algn="ctr"/>
            <a:endParaRPr lang="ru-RU"/>
          </a:p>
        </p:txBody>
      </p:sp>
      <p:pic>
        <p:nvPicPr>
          <p:cNvPr id="28" name="Picture 7" descr="logo_myhu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714375" y="1428750"/>
            <a:ext cx="4743450" cy="285750"/>
          </a:xfrm>
        </p:spPr>
        <p:txBody>
          <a:bodyPr/>
          <a:lstStyle/>
          <a:p>
            <a:pPr>
              <a:buFontTx/>
              <a:buNone/>
            </a:pPr>
            <a:endParaRPr lang="ru-RU" sz="1800" b="1" smtClean="0"/>
          </a:p>
          <a:p>
            <a:r>
              <a:rPr lang="ru-RU" sz="1800" smtClean="0">
                <a:latin typeface="Arial" pitchFamily="34" charset="0"/>
                <a:cs typeface="Arial" pitchFamily="34" charset="0"/>
              </a:rPr>
              <a:t>Создана для нужд бизнеса </a:t>
            </a:r>
          </a:p>
          <a:p>
            <a:r>
              <a:rPr lang="ru-RU" sz="1800" smtClean="0">
                <a:latin typeface="Arial" pitchFamily="34" charset="0"/>
                <a:cs typeface="Arial" pitchFamily="34" charset="0"/>
              </a:rPr>
              <a:t>Быстрота использования 8-10 мин.</a:t>
            </a:r>
          </a:p>
          <a:p>
            <a:r>
              <a:rPr lang="ru-RU" sz="1800" smtClean="0">
                <a:latin typeface="Arial" pitchFamily="34" charset="0"/>
                <a:cs typeface="Arial" pitchFamily="34" charset="0"/>
              </a:rPr>
              <a:t>Своевременность 24 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 - 7</a:t>
            </a:r>
          </a:p>
          <a:p>
            <a:r>
              <a:rPr lang="ru-RU" sz="1800" smtClean="0">
                <a:latin typeface="Arial" pitchFamily="34" charset="0"/>
                <a:cs typeface="Arial" pitchFamily="34" charset="0"/>
              </a:rPr>
              <a:t>Высокая валидность  88,49%</a:t>
            </a:r>
          </a:p>
          <a:p>
            <a:r>
              <a:rPr lang="ru-RU" sz="1800" smtClean="0">
                <a:solidFill>
                  <a:srgbClr val="081D5C"/>
                </a:solidFill>
                <a:latin typeface="Arial" pitchFamily="34" charset="0"/>
                <a:cs typeface="Arial" pitchFamily="34" charset="0"/>
              </a:rPr>
              <a:t>Апробация и адаптация в России 1998</a:t>
            </a:r>
          </a:p>
          <a:p>
            <a:r>
              <a:rPr lang="ru-RU" sz="1800" smtClean="0">
                <a:solidFill>
                  <a:srgbClr val="081D5C"/>
                </a:solidFill>
                <a:latin typeface="Arial" pitchFamily="34" charset="0"/>
                <a:cs typeface="Arial" pitchFamily="34" charset="0"/>
              </a:rPr>
              <a:t>Экономичность </a:t>
            </a:r>
          </a:p>
          <a:p>
            <a:r>
              <a:rPr lang="ru-RU" sz="1800" smtClean="0">
                <a:solidFill>
                  <a:srgbClr val="081D5C"/>
                </a:solidFill>
                <a:latin typeface="Arial" pitchFamily="34" charset="0"/>
                <a:cs typeface="Arial" pitchFamily="34" charset="0"/>
              </a:rPr>
              <a:t>Объективный анализ</a:t>
            </a:r>
          </a:p>
          <a:p>
            <a:r>
              <a:rPr lang="ru-RU" sz="1800" smtClean="0">
                <a:solidFill>
                  <a:srgbClr val="081D5C"/>
                </a:solidFill>
                <a:latin typeface="Arial" pitchFamily="34" charset="0"/>
                <a:cs typeface="Arial" pitchFamily="34" charset="0"/>
              </a:rPr>
              <a:t>Невозможность давать социально желательные ответы</a:t>
            </a:r>
          </a:p>
          <a:p>
            <a:r>
              <a:rPr lang="ru-RU" sz="1800" smtClean="0">
                <a:solidFill>
                  <a:srgbClr val="081D5C"/>
                </a:solidFill>
                <a:latin typeface="Arial" pitchFamily="34" charset="0"/>
                <a:cs typeface="Arial" pitchFamily="34" charset="0"/>
              </a:rPr>
              <a:t>Возможность построения единого языка</a:t>
            </a:r>
          </a:p>
          <a:p>
            <a:pPr>
              <a:buFontTx/>
              <a:buNone/>
            </a:pPr>
            <a:endParaRPr lang="ru-RU" sz="1800" b="1" smtClean="0">
              <a:latin typeface="Arial" pitchFamily="34" charset="0"/>
              <a:cs typeface="Arial" pitchFamily="34" charset="0"/>
            </a:endParaRPr>
          </a:p>
          <a:p>
            <a:endParaRPr lang="en-GB" sz="1800" b="1" smtClean="0">
              <a:latin typeface="Arial" pitchFamily="34" charset="0"/>
              <a:cs typeface="Arial" pitchFamily="34" charset="0"/>
            </a:endParaRPr>
          </a:p>
          <a:p>
            <a:endParaRPr lang="ru-RU" sz="1800" b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857375"/>
            <a:ext cx="3429000" cy="34004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00113" y="836613"/>
            <a:ext cx="3643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kern="0" dirty="0">
                <a:solidFill>
                  <a:srgbClr val="081D5C"/>
                </a:solidFill>
                <a:latin typeface="+mn-lt"/>
                <a:ea typeface="+mj-ea"/>
                <a:cs typeface="+mj-cs"/>
              </a:rPr>
              <a:t>СИСТЕМА ТОМАСА </a:t>
            </a:r>
          </a:p>
          <a:p>
            <a:pPr eaLnBrk="0" hangingPunct="0">
              <a:defRPr/>
            </a:pPr>
            <a:r>
              <a:rPr lang="ru-RU" sz="2000" b="1" kern="0" dirty="0">
                <a:solidFill>
                  <a:srgbClr val="081D5C"/>
                </a:solidFill>
                <a:latin typeface="+mn-lt"/>
                <a:ea typeface="+mj-ea"/>
                <a:cs typeface="+mj-cs"/>
              </a:rPr>
              <a:t>ПРЕИМУЩЕСТВА</a:t>
            </a:r>
          </a:p>
        </p:txBody>
      </p:sp>
      <p:pic>
        <p:nvPicPr>
          <p:cNvPr id="6" name="Picture 7" descr="logo_myhu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_myhu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www.slginternational.spb.ru/netcat_files/Image/thomas-system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85938" y="1785938"/>
            <a:ext cx="600075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000250" y="714375"/>
            <a:ext cx="578643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СИСТЕМА ТОМАСА </a:t>
            </a:r>
          </a:p>
          <a:p>
            <a:pPr algn="ctr"/>
            <a:endParaRPr lang="ru-RU" b="1">
              <a:solidFill>
                <a:srgbClr val="B24B8F"/>
              </a:solidFill>
            </a:endParaRPr>
          </a:p>
          <a:p>
            <a:pPr algn="ctr"/>
            <a:r>
              <a:rPr lang="ru-RU" b="1">
                <a:solidFill>
                  <a:srgbClr val="B24B8F"/>
                </a:solidFill>
              </a:rPr>
              <a:t>ПРЕИМУЩЕСТВО КОМПЛЕКСНОГО ПОДХОДА</a:t>
            </a:r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0" y="492918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ПОВЫШЕНИЕ ПРОИЗВОДИТЕЛЬНОСТИ </a:t>
            </a:r>
          </a:p>
          <a:p>
            <a:pPr algn="ctr"/>
            <a:r>
              <a:rPr lang="ru-RU" b="1" i="1"/>
              <a:t>ТРУДА ПЕРСОНАЛА И </a:t>
            </a:r>
          </a:p>
          <a:p>
            <a:pPr algn="ctr"/>
            <a:r>
              <a:rPr lang="ru-RU" b="1" i="1"/>
              <a:t>ЭФФЕКТИВНОСТИ ВСЕЙ КОМПАНИИ В ЦЕЛОМ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341438"/>
            <a:ext cx="8218487" cy="4711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i="1" dirty="0" smtClean="0"/>
              <a:t>« Один человек страстно</a:t>
            </a:r>
          </a:p>
          <a:p>
            <a:pPr algn="ctr" eaLnBrk="1" hangingPunct="1">
              <a:buFontTx/>
              <a:buNone/>
            </a:pPr>
            <a:r>
              <a:rPr lang="ru-RU" sz="3600" i="1" dirty="0" smtClean="0"/>
              <a:t>увлеченный, лучше, чем сорок</a:t>
            </a:r>
          </a:p>
          <a:p>
            <a:pPr algn="ctr" eaLnBrk="1" hangingPunct="1">
              <a:buFontTx/>
              <a:buNone/>
            </a:pPr>
            <a:r>
              <a:rPr lang="ru-RU" sz="3600" i="1" dirty="0" smtClean="0"/>
              <a:t>едва заинтересованных».</a:t>
            </a:r>
          </a:p>
          <a:p>
            <a:pPr algn="r" eaLnBrk="1" hangingPunct="1">
              <a:buFontTx/>
              <a:buNone/>
            </a:pPr>
            <a:r>
              <a:rPr lang="ru-RU" sz="2400" i="1" dirty="0" err="1" smtClean="0"/>
              <a:t>Фостер</a:t>
            </a:r>
            <a:r>
              <a:rPr lang="ru-RU" sz="2400" i="1" dirty="0" smtClean="0"/>
              <a:t> Н.</a:t>
            </a:r>
            <a:r>
              <a:rPr lang="ru-RU" sz="4400" i="1" dirty="0" smtClean="0"/>
              <a:t> </a:t>
            </a:r>
          </a:p>
        </p:txBody>
      </p:sp>
      <p:pic>
        <p:nvPicPr>
          <p:cNvPr id="3" name="Picture 7" descr="logo_myhu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3438" y="620713"/>
            <a:ext cx="4244975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B24B8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B24B8F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B24B8F"/>
                </a:solidFill>
                <a:latin typeface="Arial" pitchFamily="34" charset="0"/>
              </a:rPr>
              <a:t>		СПАСИБО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B24B8F"/>
                </a:solidFill>
                <a:latin typeface="Arial" pitchFamily="34" charset="0"/>
              </a:rPr>
              <a:t>		ЗА ВАШЕ ВРЕМЯ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B24B8F"/>
                </a:solidFill>
                <a:latin typeface="Arial" pitchFamily="34" charset="0"/>
              </a:rPr>
              <a:t> И ВНИМАНИЕ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B24B8F"/>
                </a:solidFill>
              </a:rPr>
              <a:t>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B24B8F"/>
                </a:solidFill>
              </a:rPr>
              <a:t>      </a:t>
            </a:r>
            <a:r>
              <a:rPr lang="ru-RU" sz="1600" b="1" dirty="0" smtClean="0">
                <a:solidFill>
                  <a:srgbClr val="B24B8F"/>
                </a:solidFill>
              </a:rPr>
              <a:t>тел. (812) 6423206</a:t>
            </a:r>
            <a:r>
              <a:rPr lang="en-US" sz="1600" b="1" dirty="0" smtClean="0">
                <a:solidFill>
                  <a:srgbClr val="B24B8F"/>
                </a:solidFill>
              </a:rPr>
              <a:t>, 6407620</a:t>
            </a:r>
            <a:endParaRPr lang="ru-RU" sz="1600" b="1" dirty="0" smtClean="0">
              <a:solidFill>
                <a:srgbClr val="B24B8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B24B8F"/>
                </a:solidFill>
                <a:hlinkClick r:id="rId2"/>
              </a:rPr>
              <a:t>lia.rakisheva@myhunter.ru</a:t>
            </a:r>
            <a:endParaRPr lang="en-US" sz="2000" b="1" dirty="0" smtClean="0">
              <a:solidFill>
                <a:srgbClr val="B24B8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B24B8F"/>
                </a:solidFill>
              </a:rPr>
              <a:t>info@myhunter.ru</a:t>
            </a:r>
            <a:endParaRPr lang="en-US" sz="2000" b="1" dirty="0" smtClean="0">
              <a:solidFill>
                <a:srgbClr val="B24B8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B24B8F"/>
                </a:solidFill>
              </a:rPr>
              <a:t>www.myhunter.ru</a:t>
            </a:r>
            <a:endParaRPr lang="ru-RU" sz="2000" b="1" dirty="0" smtClean="0">
              <a:solidFill>
                <a:srgbClr val="B24B8F"/>
              </a:solidFill>
            </a:endParaRPr>
          </a:p>
        </p:txBody>
      </p:sp>
      <p:pic>
        <p:nvPicPr>
          <p:cNvPr id="32771" name="Picture 3" descr="j04306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3240608" cy="486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ogo_myhu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396536" y="20608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597352"/>
            <a:ext cx="630019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1248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28"/>
          <p:cNvSpPr>
            <a:spLocks noChangeArrowheads="1"/>
          </p:cNvSpPr>
          <p:nvPr/>
        </p:nvSpPr>
        <p:spPr bwMode="auto">
          <a:xfrm>
            <a:off x="4567238" y="4668838"/>
            <a:ext cx="3889375" cy="1081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AD078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10243" name="AutoShape 127"/>
          <p:cNvSpPr>
            <a:spLocks noChangeArrowheads="1"/>
          </p:cNvSpPr>
          <p:nvPr/>
        </p:nvSpPr>
        <p:spPr bwMode="auto">
          <a:xfrm>
            <a:off x="4572000" y="3429000"/>
            <a:ext cx="3889375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AD078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10244" name="AutoShape 126"/>
          <p:cNvSpPr>
            <a:spLocks noChangeArrowheads="1"/>
          </p:cNvSpPr>
          <p:nvPr/>
        </p:nvSpPr>
        <p:spPr bwMode="auto">
          <a:xfrm>
            <a:off x="4567238" y="2159000"/>
            <a:ext cx="3889375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AD078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10245" name="AutoShape 125"/>
          <p:cNvSpPr>
            <a:spLocks noChangeArrowheads="1"/>
          </p:cNvSpPr>
          <p:nvPr/>
        </p:nvSpPr>
        <p:spPr bwMode="auto">
          <a:xfrm>
            <a:off x="608013" y="4662488"/>
            <a:ext cx="3889375" cy="1081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AD078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10246" name="AutoShape 124"/>
          <p:cNvSpPr>
            <a:spLocks noChangeArrowheads="1"/>
          </p:cNvSpPr>
          <p:nvPr/>
        </p:nvSpPr>
        <p:spPr bwMode="auto">
          <a:xfrm>
            <a:off x="608013" y="2159000"/>
            <a:ext cx="3889375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AD078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10247" name="AutoShape 123"/>
          <p:cNvSpPr>
            <a:spLocks noChangeArrowheads="1"/>
          </p:cNvSpPr>
          <p:nvPr/>
        </p:nvSpPr>
        <p:spPr bwMode="auto">
          <a:xfrm>
            <a:off x="611188" y="3429000"/>
            <a:ext cx="3889375" cy="1138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AD078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graphicFrame>
        <p:nvGraphicFramePr>
          <p:cNvPr id="13339" name="Group 27"/>
          <p:cNvGraphicFramePr>
            <a:graphicFrameLocks noGrp="1"/>
          </p:cNvGraphicFramePr>
          <p:nvPr/>
        </p:nvGraphicFramePr>
        <p:xfrm>
          <a:off x="684213" y="2133600"/>
          <a:ext cx="7721600" cy="3963988"/>
        </p:xfrm>
        <a:graphic>
          <a:graphicData uri="http://schemas.openxmlformats.org/drawingml/2006/table">
            <a:tbl>
              <a:tblPr/>
              <a:tblGrid>
                <a:gridCol w="3492500"/>
                <a:gridCol w="712787"/>
                <a:gridCol w="3516313"/>
              </a:tblGrid>
              <a:tr h="725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ahoma" pitchFamily="34" charset="0"/>
                        </a:rPr>
                        <a:t>Профильный анализ личности (РРА)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ahoma" pitchFamily="34" charset="0"/>
                        </a:rPr>
                        <a:t>Определяет особенности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ahoma" pitchFamily="34" charset="0"/>
                        </a:rPr>
                        <a:t>поведения человека  на работе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071">
                <a:tc>
                  <a:txBody>
                    <a:bodyPr/>
                    <a:lstStyle/>
                    <a:p>
                      <a:pPr marL="173038" marR="0" lvl="0" indent="-1730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ahoma" pitchFamily="34" charset="0"/>
                        </a:rPr>
                        <a:t>Профиль должности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ahoma" pitchFamily="34" charset="0"/>
                        </a:rPr>
                        <a:t>HJA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ahoma" pitchFamily="34" charset="0"/>
                        </a:rPr>
                        <a:t>Определяет требования к стилю поведения для конкретной должности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ahoma" pitchFamily="34" charset="0"/>
                        </a:rPr>
                        <a:t>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ahoma" pitchFamily="34" charset="0"/>
                        </a:rPr>
                        <a:t>Командный аудит (ТА)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ahoma" pitchFamily="34" charset="0"/>
                        </a:rPr>
                        <a:t>Сравнивает идеальную команду с реальной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11188" y="981075"/>
            <a:ext cx="57864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kern="0" dirty="0">
                <a:solidFill>
                  <a:srgbClr val="081D5C"/>
                </a:solidFill>
                <a:latin typeface="+mn-lt"/>
                <a:ea typeface="+mj-ea"/>
                <a:cs typeface="+mj-cs"/>
              </a:rPr>
              <a:t>СИСТЕМА ТОМАСА </a:t>
            </a:r>
          </a:p>
          <a:p>
            <a:pPr eaLnBrk="0" hangingPunct="0">
              <a:defRPr/>
            </a:pPr>
            <a:r>
              <a:rPr lang="ru-RU" sz="2000" b="1" kern="0" dirty="0">
                <a:solidFill>
                  <a:srgbClr val="081D5C"/>
                </a:solidFill>
                <a:latin typeface="+mn-lt"/>
                <a:ea typeface="+mj-ea"/>
                <a:cs typeface="+mj-cs"/>
              </a:rPr>
              <a:t>ОСНОВНЫЕ ИНСТРУМЕНТЫ</a:t>
            </a:r>
          </a:p>
        </p:txBody>
      </p:sp>
      <p:pic>
        <p:nvPicPr>
          <p:cNvPr id="10" name="Picture 7" descr="logo_myhu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0"/>
          <p:cNvSpPr>
            <a:spLocks noChangeArrowheads="1"/>
          </p:cNvSpPr>
          <p:nvPr/>
        </p:nvSpPr>
        <p:spPr bwMode="auto">
          <a:xfrm>
            <a:off x="611188" y="404813"/>
            <a:ext cx="7786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02774"/>
                </a:solidFill>
              </a:rPr>
              <a:t>PPA</a:t>
            </a:r>
            <a:endParaRPr lang="en-US" sz="4400">
              <a:solidFill>
                <a:srgbClr val="002774"/>
              </a:solidFill>
            </a:endParaRPr>
          </a:p>
          <a:p>
            <a:pPr algn="ctr"/>
            <a:r>
              <a:rPr lang="ru-RU" sz="2000" b="1">
                <a:solidFill>
                  <a:srgbClr val="002774"/>
                </a:solidFill>
              </a:rPr>
              <a:t>ПРОФИЛЬНЫЙ АНАЛИЗ ЛИЧНОСТИ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6156325" y="2852738"/>
            <a:ext cx="2178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rgbClr val="002774"/>
                </a:solidFill>
              </a:rPr>
              <a:t>Франсуа де Ларошфуко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1187450" y="321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 rot="2846959">
            <a:off x="7092476" y="5205932"/>
            <a:ext cx="973180" cy="1103015"/>
            <a:chOff x="1824" y="633"/>
            <a:chExt cx="2834" cy="2849"/>
          </a:xfrm>
          <a:solidFill>
            <a:schemeClr val="bg1"/>
          </a:solidFill>
        </p:grpSpPr>
        <p:sp>
          <p:nvSpPr>
            <p:cNvPr id="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808038" y="4745038"/>
            <a:ext cx="397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611188" y="1989138"/>
            <a:ext cx="82089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/>
              <a:t>«В очень многих случаях поведение людей только потому кажется смешным,что причины его, вполне разумные и основательные, скрыты от окружающих.»</a:t>
            </a:r>
          </a:p>
        </p:txBody>
      </p:sp>
      <p:pic>
        <p:nvPicPr>
          <p:cNvPr id="13" name="Picture 7" descr="logo_myhu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46125"/>
            <a:ext cx="8915400" cy="777875"/>
          </a:xfrm>
          <a:noFill/>
        </p:spPr>
        <p:txBody>
          <a:bodyPr lIns="61912" tIns="31750" rIns="61912" bIns="3175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ru-RU" sz="1800" b="1" dirty="0" err="1" smtClean="0">
                <a:latin typeface="Arial" pitchFamily="34" charset="0"/>
              </a:rPr>
              <a:t>Марстон</a:t>
            </a:r>
            <a:r>
              <a:rPr lang="en-US" sz="1800" b="1" dirty="0" smtClean="0">
                <a:latin typeface="Arial" pitchFamily="34" charset="0"/>
              </a:rPr>
              <a:t>, </a:t>
            </a:r>
            <a:r>
              <a:rPr lang="ru-RU" sz="1800" b="1" dirty="0" smtClean="0">
                <a:latin typeface="Arial" pitchFamily="34" charset="0"/>
              </a:rPr>
              <a:t>В</a:t>
            </a:r>
            <a:r>
              <a:rPr lang="en-US" sz="1800" b="1" dirty="0" smtClean="0">
                <a:latin typeface="Arial" pitchFamily="34" charset="0"/>
              </a:rPr>
              <a:t>. </a:t>
            </a:r>
            <a:r>
              <a:rPr lang="ru-RU" sz="1800" b="1" dirty="0" err="1" smtClean="0">
                <a:latin typeface="Arial" pitchFamily="34" charset="0"/>
              </a:rPr>
              <a:t>Молтон</a:t>
            </a:r>
            <a:r>
              <a:rPr lang="en-US" sz="1800" b="1" dirty="0" smtClean="0">
                <a:latin typeface="Arial" pitchFamily="34" charset="0"/>
              </a:rPr>
              <a:t>, (1928)</a:t>
            </a:r>
            <a:br>
              <a:rPr lang="en-US" sz="1800" b="1" dirty="0" smtClean="0">
                <a:latin typeface="Arial" pitchFamily="34" charset="0"/>
              </a:rPr>
            </a:br>
            <a:r>
              <a:rPr lang="en-US" sz="1800" b="1" i="1" dirty="0" smtClean="0">
                <a:latin typeface="Arial" pitchFamily="34" charset="0"/>
              </a:rPr>
              <a:t>“</a:t>
            </a:r>
            <a:r>
              <a:rPr lang="ru-RU" sz="1800" b="1" i="1" dirty="0" smtClean="0">
                <a:latin typeface="Arial" pitchFamily="34" charset="0"/>
              </a:rPr>
              <a:t>Эмоции нормальных людей</a:t>
            </a:r>
            <a:r>
              <a:rPr lang="en-US" sz="1800" b="1" i="1" dirty="0" smtClean="0">
                <a:latin typeface="Arial" pitchFamily="34" charset="0"/>
              </a:rPr>
              <a:t>”</a:t>
            </a:r>
            <a:endParaRPr lang="en-US" sz="1800" dirty="0" smtClean="0">
              <a:latin typeface="Arial" pitchFamily="34" charset="0"/>
            </a:endParaRPr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2895600" y="1843088"/>
            <a:ext cx="3352800" cy="4557712"/>
            <a:chOff x="1824" y="1161"/>
            <a:chExt cx="2112" cy="2871"/>
          </a:xfrm>
        </p:grpSpPr>
        <p:sp>
          <p:nvSpPr>
            <p:cNvPr id="12301" name="Line 1028"/>
            <p:cNvSpPr>
              <a:spLocks noChangeShapeType="1"/>
            </p:cNvSpPr>
            <p:nvPr/>
          </p:nvSpPr>
          <p:spPr bwMode="auto">
            <a:xfrm flipH="1">
              <a:off x="2868" y="1632"/>
              <a:ext cx="4" cy="216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 lIns="61912" tIns="31750" rIns="61912" bIns="31750" anchor="ctr">
              <a:spAutoFit/>
            </a:bodyPr>
            <a:lstStyle/>
            <a:p>
              <a:endParaRPr lang="ru-RU"/>
            </a:p>
          </p:txBody>
        </p:sp>
        <p:sp>
          <p:nvSpPr>
            <p:cNvPr id="12302" name="Text Box 1031"/>
            <p:cNvSpPr txBox="1">
              <a:spLocks noChangeArrowheads="1"/>
            </p:cNvSpPr>
            <p:nvPr/>
          </p:nvSpPr>
          <p:spPr bwMode="auto">
            <a:xfrm>
              <a:off x="1872" y="1161"/>
              <a:ext cx="2064" cy="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1912" tIns="31750" rIns="61912" bIns="31750" anchor="ctr">
              <a:spAutoFit/>
            </a:bodyPr>
            <a:lstStyle/>
            <a:p>
              <a:pPr marL="285750" indent="-285750" algn="ctr" eaLnBrk="0" hangingPunct="0">
                <a:spcBef>
                  <a:spcPct val="50000"/>
                </a:spcBef>
                <a:buClr>
                  <a:srgbClr val="FF9933"/>
                </a:buClr>
                <a:buSzPct val="110000"/>
                <a:buFont typeface="Monotype Sorts"/>
                <a:buNone/>
              </a:pPr>
              <a:r>
                <a:rPr kumimoji="1" lang="ru-RU" sz="1400" b="1">
                  <a:solidFill>
                    <a:srgbClr val="000066"/>
                  </a:solidFill>
                </a:rPr>
                <a:t>ВОСПРИЯТИЕ</a:t>
              </a:r>
              <a:r>
                <a:rPr kumimoji="1" lang="en-US" sz="1400" b="1">
                  <a:solidFill>
                    <a:srgbClr val="000066"/>
                  </a:solidFill>
                </a:rPr>
                <a:t> </a:t>
              </a:r>
              <a:r>
                <a:rPr kumimoji="1" lang="ru-RU" sz="1400" b="1">
                  <a:solidFill>
                    <a:srgbClr val="000066"/>
                  </a:solidFill>
                </a:rPr>
                <a:t>СИТУАЦИИ</a:t>
              </a:r>
              <a:endParaRPr kumimoji="1" lang="en-US" sz="1400" b="1">
                <a:solidFill>
                  <a:srgbClr val="000066"/>
                </a:solidFill>
              </a:endParaRPr>
            </a:p>
            <a:p>
              <a:pPr marL="285750" indent="-285750" algn="ctr" eaLnBrk="0" hangingPunct="0">
                <a:spcBef>
                  <a:spcPct val="50000"/>
                </a:spcBef>
                <a:buClr>
                  <a:srgbClr val="FF9933"/>
                </a:buClr>
                <a:buSzPct val="110000"/>
                <a:buFont typeface="Monotype Sorts"/>
                <a:buNone/>
              </a:pPr>
              <a:r>
                <a:rPr kumimoji="1" lang="ru-RU" sz="1400" b="1">
                  <a:solidFill>
                    <a:srgbClr val="000066"/>
                  </a:solidFill>
                </a:rPr>
                <a:t>Враждебная</a:t>
              </a:r>
              <a:r>
                <a:rPr kumimoji="1" lang="en-US" sz="1400" b="1">
                  <a:solidFill>
                    <a:srgbClr val="000066"/>
                  </a:solidFill>
                </a:rPr>
                <a:t>, </a:t>
              </a:r>
              <a:r>
                <a:rPr kumimoji="1" lang="ru-RU" sz="1400" b="1">
                  <a:solidFill>
                    <a:srgbClr val="000066"/>
                  </a:solidFill>
                </a:rPr>
                <a:t>антагонистическая </a:t>
              </a:r>
              <a:endParaRPr kumimoji="1" lang="en-US" sz="1400" b="1">
                <a:solidFill>
                  <a:srgbClr val="000066"/>
                </a:solidFill>
              </a:endParaRPr>
            </a:p>
          </p:txBody>
        </p:sp>
        <p:sp>
          <p:nvSpPr>
            <p:cNvPr id="12303" name="Text Box 1032"/>
            <p:cNvSpPr txBox="1">
              <a:spLocks noChangeArrowheads="1"/>
            </p:cNvSpPr>
            <p:nvPr/>
          </p:nvSpPr>
          <p:spPr bwMode="auto">
            <a:xfrm>
              <a:off x="1824" y="3657"/>
              <a:ext cx="2064" cy="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1912" tIns="31750" rIns="61912" bIns="31750" anchor="ctr">
              <a:spAutoFit/>
            </a:bodyPr>
            <a:lstStyle/>
            <a:p>
              <a:pPr marL="285750" indent="-285750" algn="ctr" eaLnBrk="0" hangingPunct="0">
                <a:spcBef>
                  <a:spcPct val="50000"/>
                </a:spcBef>
                <a:buClr>
                  <a:srgbClr val="FF9933"/>
                </a:buClr>
                <a:buSzPct val="110000"/>
                <a:buFont typeface="Monotype Sorts"/>
                <a:buNone/>
              </a:pPr>
              <a:endParaRPr kumimoji="1" lang="en-US" sz="1400" b="1">
                <a:solidFill>
                  <a:srgbClr val="000066"/>
                </a:solidFill>
              </a:endParaRPr>
            </a:p>
            <a:p>
              <a:pPr marL="285750" indent="-285750" algn="ctr" eaLnBrk="0" hangingPunct="0">
                <a:spcBef>
                  <a:spcPct val="50000"/>
                </a:spcBef>
                <a:buClr>
                  <a:srgbClr val="FF9933"/>
                </a:buClr>
                <a:buSzPct val="110000"/>
                <a:buFont typeface="Monotype Sorts"/>
                <a:buNone/>
              </a:pPr>
              <a:r>
                <a:rPr kumimoji="1" lang="ru-RU" sz="1400" b="1">
                  <a:solidFill>
                    <a:srgbClr val="000066"/>
                  </a:solidFill>
                </a:rPr>
                <a:t>Дружеская</a:t>
              </a:r>
              <a:r>
                <a:rPr kumimoji="1" lang="en-US" sz="1400" b="1">
                  <a:solidFill>
                    <a:srgbClr val="000066"/>
                  </a:solidFill>
                </a:rPr>
                <a:t>, </a:t>
              </a:r>
              <a:r>
                <a:rPr kumimoji="1" lang="ru-RU" sz="1400" b="1">
                  <a:solidFill>
                    <a:srgbClr val="000066"/>
                  </a:solidFill>
                </a:rPr>
                <a:t>благоприятная</a:t>
              </a:r>
              <a:endParaRPr kumimoji="1" lang="en-US" sz="1400" b="1">
                <a:solidFill>
                  <a:srgbClr val="000066"/>
                </a:solidFill>
              </a:endParaRPr>
            </a:p>
          </p:txBody>
        </p:sp>
      </p:grpSp>
      <p:grpSp>
        <p:nvGrpSpPr>
          <p:cNvPr id="3" name="Group 1041"/>
          <p:cNvGrpSpPr>
            <a:grpSpLocks/>
          </p:cNvGrpSpPr>
          <p:nvPr/>
        </p:nvGrpSpPr>
        <p:grpSpPr bwMode="auto">
          <a:xfrm>
            <a:off x="533400" y="3854450"/>
            <a:ext cx="8229600" cy="488950"/>
            <a:chOff x="336" y="2428"/>
            <a:chExt cx="5184" cy="308"/>
          </a:xfrm>
        </p:grpSpPr>
        <p:sp>
          <p:nvSpPr>
            <p:cNvPr id="12297" name="Line 1029"/>
            <p:cNvSpPr>
              <a:spLocks noChangeShapeType="1"/>
            </p:cNvSpPr>
            <p:nvPr/>
          </p:nvSpPr>
          <p:spPr bwMode="auto">
            <a:xfrm>
              <a:off x="1200" y="2592"/>
              <a:ext cx="1536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prstDash val="lgDash"/>
              <a:round/>
              <a:headEnd/>
              <a:tailEnd/>
            </a:ln>
          </p:spPr>
          <p:txBody>
            <a:bodyPr lIns="61912" tIns="31750" rIns="61912" bIns="31750" anchor="ctr">
              <a:spAutoFit/>
            </a:bodyPr>
            <a:lstStyle/>
            <a:p>
              <a:endParaRPr lang="ru-RU"/>
            </a:p>
          </p:txBody>
        </p:sp>
        <p:sp>
          <p:nvSpPr>
            <p:cNvPr id="12298" name="Line 1030"/>
            <p:cNvSpPr>
              <a:spLocks noChangeShapeType="1"/>
            </p:cNvSpPr>
            <p:nvPr/>
          </p:nvSpPr>
          <p:spPr bwMode="auto">
            <a:xfrm>
              <a:off x="2976" y="2592"/>
              <a:ext cx="1536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prstDash val="lgDash"/>
              <a:round/>
              <a:headEnd/>
              <a:tailEnd/>
            </a:ln>
          </p:spPr>
          <p:txBody>
            <a:bodyPr lIns="61912" tIns="31750" rIns="61912" bIns="31750" anchor="ctr">
              <a:spAutoFit/>
            </a:bodyPr>
            <a:lstStyle/>
            <a:p>
              <a:endParaRPr lang="ru-RU"/>
            </a:p>
          </p:txBody>
        </p:sp>
        <p:sp>
          <p:nvSpPr>
            <p:cNvPr id="12299" name="Text Box 1033"/>
            <p:cNvSpPr txBox="1">
              <a:spLocks noChangeArrowheads="1"/>
            </p:cNvSpPr>
            <p:nvPr/>
          </p:nvSpPr>
          <p:spPr bwMode="auto">
            <a:xfrm>
              <a:off x="336" y="2428"/>
              <a:ext cx="960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1912" tIns="31750" rIns="61912" bIns="31750" anchor="ctr">
              <a:spAutoFit/>
            </a:bodyPr>
            <a:lstStyle/>
            <a:p>
              <a:pPr marL="285750" indent="-285750" eaLnBrk="0" hangingPunct="0">
                <a:buClr>
                  <a:srgbClr val="FF9933"/>
                </a:buClr>
                <a:buSzPct val="110000"/>
                <a:buFont typeface="Monotype Sorts"/>
                <a:buNone/>
              </a:pPr>
              <a:r>
                <a:rPr kumimoji="1" lang="ru-RU" sz="1400" b="1">
                  <a:solidFill>
                    <a:srgbClr val="000066"/>
                  </a:solidFill>
                </a:rPr>
                <a:t>Активная реакция</a:t>
              </a:r>
              <a:endParaRPr kumimoji="1" lang="en-US" sz="1400" b="1">
                <a:solidFill>
                  <a:srgbClr val="000066"/>
                </a:solidFill>
              </a:endParaRPr>
            </a:p>
          </p:txBody>
        </p:sp>
        <p:sp>
          <p:nvSpPr>
            <p:cNvPr id="12300" name="Text Box 1034"/>
            <p:cNvSpPr txBox="1">
              <a:spLocks noChangeArrowheads="1"/>
            </p:cNvSpPr>
            <p:nvPr/>
          </p:nvSpPr>
          <p:spPr bwMode="auto">
            <a:xfrm>
              <a:off x="4560" y="2428"/>
              <a:ext cx="960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1912" tIns="31750" rIns="61912" bIns="31750" anchor="ctr">
              <a:spAutoFit/>
            </a:bodyPr>
            <a:lstStyle/>
            <a:p>
              <a:pPr marL="285750" indent="-285750" eaLnBrk="0" hangingPunct="0">
                <a:buClr>
                  <a:srgbClr val="FF9933"/>
                </a:buClr>
                <a:buSzPct val="110000"/>
                <a:buFont typeface="Monotype Sorts"/>
                <a:buNone/>
              </a:pPr>
              <a:r>
                <a:rPr kumimoji="1" lang="ru-RU" sz="1400" b="1">
                  <a:solidFill>
                    <a:srgbClr val="000066"/>
                  </a:solidFill>
                </a:rPr>
                <a:t>Пассивная реакция</a:t>
              </a:r>
              <a:endParaRPr kumimoji="1" lang="en-US" sz="1400" b="1">
                <a:solidFill>
                  <a:srgbClr val="000066"/>
                </a:solidFill>
              </a:endParaRPr>
            </a:p>
          </p:txBody>
        </p:sp>
      </p:grpSp>
      <p:sp>
        <p:nvSpPr>
          <p:cNvPr id="25611" name="Text Box 1035"/>
          <p:cNvSpPr txBox="1">
            <a:spLocks noChangeArrowheads="1"/>
          </p:cNvSpPr>
          <p:nvPr/>
        </p:nvSpPr>
        <p:spPr bwMode="auto">
          <a:xfrm>
            <a:off x="2411413" y="2703513"/>
            <a:ext cx="172878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1912" tIns="31750" rIns="61912" bIns="31750" anchor="ctr">
            <a:spAutoFit/>
          </a:bodyPr>
          <a:lstStyle/>
          <a:p>
            <a:pPr marL="285750" indent="-285750" algn="ctr" eaLnBrk="0" hangingPunct="0">
              <a:lnSpc>
                <a:spcPct val="130000"/>
              </a:lnSpc>
              <a:buClr>
                <a:srgbClr val="FF9933"/>
              </a:buClr>
              <a:buSzPct val="110000"/>
              <a:buFont typeface="Monotype Sorts"/>
              <a:buNone/>
            </a:pPr>
            <a:r>
              <a:rPr kumimoji="1" lang="ru-RU" sz="1400" b="1">
                <a:solidFill>
                  <a:srgbClr val="000066"/>
                </a:solidFill>
              </a:rPr>
              <a:t>Доминирование</a:t>
            </a:r>
            <a:endParaRPr kumimoji="1" lang="en-US" sz="1400" b="1">
              <a:solidFill>
                <a:srgbClr val="000066"/>
              </a:solidFill>
            </a:endParaRPr>
          </a:p>
          <a:p>
            <a:pPr marL="285750" indent="-285750" algn="ctr" eaLnBrk="0" hangingPunct="0">
              <a:lnSpc>
                <a:spcPct val="130000"/>
              </a:lnSpc>
              <a:buClr>
                <a:srgbClr val="FF9933"/>
              </a:buClr>
              <a:buSzPct val="110000"/>
              <a:buFont typeface="Monotype Sorts"/>
              <a:buNone/>
            </a:pPr>
            <a:r>
              <a:rPr kumimoji="1" lang="en-US" sz="1400" b="1">
                <a:solidFill>
                  <a:srgbClr val="000066"/>
                </a:solidFill>
              </a:rPr>
              <a:t>(</a:t>
            </a:r>
            <a:r>
              <a:rPr kumimoji="1" lang="ru-RU" sz="1400" b="1">
                <a:solidFill>
                  <a:srgbClr val="000066"/>
                </a:solidFill>
              </a:rPr>
              <a:t>ВЛАСТЬ</a:t>
            </a:r>
            <a:r>
              <a:rPr kumimoji="1" lang="en-US" sz="1400" b="1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25612" name="Text Box 1036"/>
          <p:cNvSpPr txBox="1">
            <a:spLocks noChangeArrowheads="1"/>
          </p:cNvSpPr>
          <p:nvPr/>
        </p:nvSpPr>
        <p:spPr bwMode="auto">
          <a:xfrm>
            <a:off x="5486400" y="2667000"/>
            <a:ext cx="152400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1912" tIns="31750" rIns="61912" bIns="31750" anchor="ctr">
            <a:spAutoFit/>
          </a:bodyPr>
          <a:lstStyle/>
          <a:p>
            <a:pPr marL="285750" indent="-285750" algn="ctr" eaLnBrk="0" hangingPunct="0">
              <a:lnSpc>
                <a:spcPct val="130000"/>
              </a:lnSpc>
              <a:buClr>
                <a:srgbClr val="FF9933"/>
              </a:buClr>
              <a:buSzPct val="110000"/>
              <a:buFont typeface="Monotype Sorts"/>
              <a:buNone/>
            </a:pPr>
            <a:r>
              <a:rPr kumimoji="1" lang="ru-RU" sz="1400" b="1">
                <a:solidFill>
                  <a:srgbClr val="000066"/>
                </a:solidFill>
              </a:rPr>
              <a:t>Адаптивность</a:t>
            </a:r>
            <a:endParaRPr kumimoji="1" lang="en-US" sz="1400" b="1">
              <a:solidFill>
                <a:srgbClr val="000066"/>
              </a:solidFill>
            </a:endParaRPr>
          </a:p>
          <a:p>
            <a:pPr marL="285750" indent="-285750" algn="ctr" eaLnBrk="0" hangingPunct="0">
              <a:lnSpc>
                <a:spcPct val="130000"/>
              </a:lnSpc>
              <a:buClr>
                <a:srgbClr val="FF9933"/>
              </a:buClr>
              <a:buSzPct val="110000"/>
              <a:buFont typeface="Monotype Sorts"/>
              <a:buNone/>
            </a:pPr>
            <a:r>
              <a:rPr kumimoji="1" lang="en-US" sz="1400" b="1">
                <a:solidFill>
                  <a:srgbClr val="000066"/>
                </a:solidFill>
              </a:rPr>
              <a:t>(</a:t>
            </a:r>
            <a:r>
              <a:rPr kumimoji="1" lang="ru-RU" sz="1400" b="1">
                <a:solidFill>
                  <a:srgbClr val="000066"/>
                </a:solidFill>
              </a:rPr>
              <a:t>СТРАТЕГИЯ</a:t>
            </a:r>
            <a:r>
              <a:rPr kumimoji="1" lang="en-US" sz="1400" b="1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25613" name="Text Box 1037"/>
          <p:cNvSpPr txBox="1">
            <a:spLocks noChangeArrowheads="1"/>
          </p:cNvSpPr>
          <p:nvPr/>
        </p:nvSpPr>
        <p:spPr bwMode="auto">
          <a:xfrm>
            <a:off x="5486400" y="4870450"/>
            <a:ext cx="152400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1912" tIns="31750" rIns="61912" bIns="31750" anchor="ctr">
            <a:spAutoFit/>
          </a:bodyPr>
          <a:lstStyle/>
          <a:p>
            <a:pPr marL="285750" indent="-285750" algn="ctr" eaLnBrk="0" hangingPunct="0">
              <a:lnSpc>
                <a:spcPct val="130000"/>
              </a:lnSpc>
              <a:buClr>
                <a:srgbClr val="FF9933"/>
              </a:buClr>
              <a:buSzPct val="110000"/>
              <a:buFont typeface="Monotype Sorts"/>
              <a:buNone/>
            </a:pPr>
            <a:r>
              <a:rPr kumimoji="1" lang="ru-RU" sz="1400" b="1">
                <a:solidFill>
                  <a:srgbClr val="000066"/>
                </a:solidFill>
              </a:rPr>
              <a:t>Стабильность</a:t>
            </a:r>
            <a:endParaRPr kumimoji="1" lang="en-US" sz="1400" b="1">
              <a:solidFill>
                <a:srgbClr val="000066"/>
              </a:solidFill>
            </a:endParaRPr>
          </a:p>
          <a:p>
            <a:pPr marL="285750" indent="-285750" algn="ctr" eaLnBrk="0" hangingPunct="0">
              <a:lnSpc>
                <a:spcPct val="130000"/>
              </a:lnSpc>
              <a:buClr>
                <a:srgbClr val="FF9933"/>
              </a:buClr>
              <a:buSzPct val="110000"/>
              <a:buFont typeface="Monotype Sorts"/>
              <a:buNone/>
            </a:pPr>
            <a:r>
              <a:rPr kumimoji="1" lang="en-US" sz="1400" b="1">
                <a:solidFill>
                  <a:srgbClr val="000066"/>
                </a:solidFill>
              </a:rPr>
              <a:t>(</a:t>
            </a:r>
            <a:r>
              <a:rPr kumimoji="1" lang="ru-RU" sz="1400" b="1">
                <a:solidFill>
                  <a:srgbClr val="000066"/>
                </a:solidFill>
              </a:rPr>
              <a:t>ТЕМП</a:t>
            </a:r>
            <a:r>
              <a:rPr kumimoji="1" lang="en-US" sz="1400" b="1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25614" name="Text Box 1038"/>
          <p:cNvSpPr txBox="1">
            <a:spLocks noChangeArrowheads="1"/>
          </p:cNvSpPr>
          <p:nvPr/>
        </p:nvSpPr>
        <p:spPr bwMode="auto">
          <a:xfrm>
            <a:off x="2209800" y="4870450"/>
            <a:ext cx="152400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1912" tIns="31750" rIns="61912" bIns="31750" anchor="ctr">
            <a:spAutoFit/>
          </a:bodyPr>
          <a:lstStyle/>
          <a:p>
            <a:pPr marL="285750" indent="-285750" algn="ctr" eaLnBrk="0" hangingPunct="0">
              <a:lnSpc>
                <a:spcPct val="130000"/>
              </a:lnSpc>
              <a:buClr>
                <a:srgbClr val="FF9933"/>
              </a:buClr>
              <a:buSzPct val="110000"/>
              <a:buFont typeface="Monotype Sorts"/>
              <a:buNone/>
            </a:pPr>
            <a:r>
              <a:rPr kumimoji="1" lang="ru-RU" sz="1400" b="1">
                <a:solidFill>
                  <a:srgbClr val="000066"/>
                </a:solidFill>
              </a:rPr>
              <a:t>Влияние</a:t>
            </a:r>
            <a:endParaRPr kumimoji="1" lang="en-US" sz="1400" b="1">
              <a:solidFill>
                <a:srgbClr val="000066"/>
              </a:solidFill>
            </a:endParaRPr>
          </a:p>
          <a:p>
            <a:pPr marL="285750" indent="-285750" algn="ctr" eaLnBrk="0" hangingPunct="0">
              <a:lnSpc>
                <a:spcPct val="130000"/>
              </a:lnSpc>
              <a:buClr>
                <a:srgbClr val="FF9933"/>
              </a:buClr>
              <a:buSzPct val="110000"/>
              <a:buFont typeface="Monotype Sorts"/>
              <a:buNone/>
            </a:pPr>
            <a:r>
              <a:rPr kumimoji="1" lang="en-US" sz="1400" b="1">
                <a:solidFill>
                  <a:srgbClr val="000066"/>
                </a:solidFill>
              </a:rPr>
              <a:t>(</a:t>
            </a:r>
            <a:r>
              <a:rPr kumimoji="1" lang="ru-RU" sz="1400" b="1">
                <a:solidFill>
                  <a:srgbClr val="000066"/>
                </a:solidFill>
              </a:rPr>
              <a:t>ЛЮДИ</a:t>
            </a:r>
            <a:r>
              <a:rPr kumimoji="1" lang="en-US" sz="1400" b="1">
                <a:solidFill>
                  <a:srgbClr val="000066"/>
                </a:solidFill>
              </a:rPr>
              <a:t>)</a:t>
            </a:r>
          </a:p>
        </p:txBody>
      </p:sp>
      <p:pic>
        <p:nvPicPr>
          <p:cNvPr id="16" name="Picture 7" descr="logo_myhu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utoUpdateAnimBg="0"/>
      <p:bldP spid="25612" grpId="0" autoUpdateAnimBg="0"/>
      <p:bldP spid="25613" grpId="0" autoUpdateAnimBg="0"/>
      <p:bldP spid="256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600" smtClean="0">
                <a:latin typeface="Arial" pitchFamily="34" charset="0"/>
              </a:rPr>
              <a:t>Доминирование   </a:t>
            </a:r>
            <a:r>
              <a:rPr lang="en-GB" sz="3600" smtClean="0">
                <a:latin typeface="Arial" pitchFamily="34" charset="0"/>
              </a:rPr>
              <a:t>-  </a:t>
            </a:r>
            <a:r>
              <a:rPr lang="ru-RU" sz="3200" smtClean="0">
                <a:latin typeface="Arial" pitchFamily="34" charset="0"/>
              </a:rPr>
              <a:t>фактор </a:t>
            </a:r>
            <a:r>
              <a:rPr lang="en-GB" sz="3200" smtClean="0">
                <a:latin typeface="Arial" pitchFamily="34" charset="0"/>
              </a:rPr>
              <a:t>D</a:t>
            </a:r>
            <a:endParaRPr lang="ru-RU" sz="3200" smtClean="0">
              <a:latin typeface="Arial" pitchFamily="34" charset="0"/>
            </a:endParaRPr>
          </a:p>
        </p:txBody>
      </p:sp>
      <p:pic>
        <p:nvPicPr>
          <p:cNvPr id="13315" name="Picture 172" descr="Domina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0"/>
          </a:blip>
          <a:srcRect l="2942" r="9091"/>
          <a:stretch>
            <a:fillRect/>
          </a:stretch>
        </p:blipFill>
        <p:spPr>
          <a:xfrm>
            <a:off x="1285875" y="1919969"/>
            <a:ext cx="2273300" cy="1947182"/>
          </a:xfrm>
          <a:noFill/>
        </p:spPr>
      </p:pic>
      <p:grpSp>
        <p:nvGrpSpPr>
          <p:cNvPr id="12" name="Группа 11"/>
          <p:cNvGrpSpPr/>
          <p:nvPr/>
        </p:nvGrpSpPr>
        <p:grpSpPr>
          <a:xfrm>
            <a:off x="1571625" y="2132856"/>
            <a:ext cx="6858000" cy="3796457"/>
            <a:chOff x="1571625" y="2132856"/>
            <a:chExt cx="6858000" cy="3796457"/>
          </a:xfrm>
        </p:grpSpPr>
        <p:sp>
          <p:nvSpPr>
            <p:cNvPr id="13316" name="Заголовок 1"/>
            <p:cNvSpPr txBox="1">
              <a:spLocks/>
            </p:cNvSpPr>
            <p:nvPr/>
          </p:nvSpPr>
          <p:spPr bwMode="auto">
            <a:xfrm>
              <a:off x="4643438" y="2132856"/>
              <a:ext cx="3786187" cy="1939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ts val="2800"/>
                </a:lnSpc>
              </a:pPr>
              <a:endParaRPr lang="en-US" sz="2200" dirty="0" smtClean="0">
                <a:solidFill>
                  <a:srgbClr val="000066"/>
                </a:solidFill>
              </a:endParaRPr>
            </a:p>
            <a:p>
              <a:pPr>
                <a:lnSpc>
                  <a:spcPts val="2800"/>
                </a:lnSpc>
              </a:pPr>
              <a:endParaRPr lang="en-US" sz="2200" dirty="0" smtClean="0">
                <a:solidFill>
                  <a:srgbClr val="000066"/>
                </a:solidFill>
              </a:endParaRPr>
            </a:p>
            <a:p>
              <a:pPr>
                <a:lnSpc>
                  <a:spcPts val="2800"/>
                </a:lnSpc>
              </a:pPr>
              <a:r>
                <a:rPr lang="ru-RU" sz="2200" dirty="0" smtClean="0">
                  <a:solidFill>
                    <a:srgbClr val="000066"/>
                  </a:solidFill>
                </a:rPr>
                <a:t>Прямолинейный</a:t>
              </a:r>
              <a:endParaRPr lang="ru-RU" sz="2200" dirty="0">
                <a:solidFill>
                  <a:srgbClr val="000066"/>
                </a:solidFill>
              </a:endParaRP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</a:rPr>
                <a:t>Целеустремленный</a:t>
              </a: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</a:rPr>
                <a:t>Ориентированный на результат</a:t>
              </a: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</a:rPr>
                <a:t>Любящий конкуренцию</a:t>
              </a:r>
            </a:p>
            <a:p>
              <a:pPr algn="ctr"/>
              <a:endParaRPr lang="ru-RU" sz="2400" dirty="0">
                <a:solidFill>
                  <a:srgbClr val="000066"/>
                </a:solidFill>
              </a:endParaRPr>
            </a:p>
            <a:p>
              <a:pPr algn="ctr"/>
              <a:r>
                <a:rPr lang="ru-RU" sz="2400" dirty="0">
                  <a:solidFill>
                    <a:srgbClr val="000066"/>
                  </a:solidFill>
                  <a:latin typeface="Tahoma" pitchFamily="34" charset="0"/>
                </a:rPr>
                <a:t> </a:t>
              </a:r>
            </a:p>
          </p:txBody>
        </p:sp>
        <p:grpSp>
          <p:nvGrpSpPr>
            <p:cNvPr id="13317" name="Группа 9"/>
            <p:cNvGrpSpPr>
              <a:grpSpLocks/>
            </p:cNvGrpSpPr>
            <p:nvPr/>
          </p:nvGrpSpPr>
          <p:grpSpPr bwMode="auto">
            <a:xfrm>
              <a:off x="1571625" y="4135225"/>
              <a:ext cx="6858000" cy="1794088"/>
              <a:chOff x="1142976" y="4000504"/>
              <a:chExt cx="6858048" cy="1785947"/>
            </a:xfrm>
          </p:grpSpPr>
          <p:sp>
            <p:nvSpPr>
              <p:cNvPr id="11" name="Заголовок 1"/>
              <p:cNvSpPr txBox="1">
                <a:spLocks/>
              </p:cNvSpPr>
              <p:nvPr/>
            </p:nvSpPr>
            <p:spPr bwMode="auto">
              <a:xfrm>
                <a:off x="1142976" y="4000504"/>
                <a:ext cx="6715172" cy="50006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>
                    <a:solidFill>
                      <a:srgbClr val="000066"/>
                    </a:solidFill>
                    <a:latin typeface="Arial" charset="0"/>
                  </a:rPr>
                  <a:t>Чего боится?                            Неудачи</a:t>
                </a:r>
              </a:p>
            </p:txBody>
          </p:sp>
          <p:sp>
            <p:nvSpPr>
              <p:cNvPr id="13" name="Заголовок 1"/>
              <p:cNvSpPr txBox="1">
                <a:spLocks/>
              </p:cNvSpPr>
              <p:nvPr/>
            </p:nvSpPr>
            <p:spPr bwMode="auto">
              <a:xfrm>
                <a:off x="1142976" y="4429131"/>
                <a:ext cx="5500727" cy="50006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>
                    <a:solidFill>
                      <a:srgbClr val="000066"/>
                    </a:solidFill>
                    <a:latin typeface="Arial" charset="0"/>
                  </a:rPr>
                  <a:t>Чем мотивируется?                 Властью</a:t>
                </a:r>
              </a:p>
            </p:txBody>
          </p:sp>
          <p:sp>
            <p:nvSpPr>
              <p:cNvPr id="14" name="Заголовок 1"/>
              <p:cNvSpPr txBox="1">
                <a:spLocks/>
              </p:cNvSpPr>
              <p:nvPr/>
            </p:nvSpPr>
            <p:spPr bwMode="auto">
              <a:xfrm>
                <a:off x="1142976" y="4857758"/>
                <a:ext cx="6858048" cy="500066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>
                    <a:solidFill>
                      <a:srgbClr val="000066"/>
                    </a:solidFill>
                    <a:latin typeface="Arial" charset="0"/>
                  </a:rPr>
                  <a:t>Ценность для организации    Достижение результата</a:t>
                </a:r>
              </a:p>
            </p:txBody>
          </p:sp>
          <p:sp>
            <p:nvSpPr>
              <p:cNvPr id="9" name="Заголовок 1"/>
              <p:cNvSpPr txBox="1">
                <a:spLocks/>
              </p:cNvSpPr>
              <p:nvPr/>
            </p:nvSpPr>
            <p:spPr bwMode="auto">
              <a:xfrm>
                <a:off x="1142976" y="5286385"/>
                <a:ext cx="6858048" cy="500066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10" name="Picture 7" descr="logo_myhu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600" smtClean="0"/>
              <a:t>   </a:t>
            </a:r>
            <a:r>
              <a:rPr lang="ru-RU" sz="3600" smtClean="0">
                <a:latin typeface="Arial" pitchFamily="34" charset="0"/>
              </a:rPr>
              <a:t>Влияние</a:t>
            </a:r>
            <a:r>
              <a:rPr lang="en-GB" sz="3600" smtClean="0">
                <a:latin typeface="Arial" pitchFamily="34" charset="0"/>
              </a:rPr>
              <a:t>  -  </a:t>
            </a:r>
            <a:r>
              <a:rPr lang="ru-RU" sz="3200" smtClean="0">
                <a:latin typeface="Arial" pitchFamily="34" charset="0"/>
              </a:rPr>
              <a:t>фактор </a:t>
            </a:r>
            <a:r>
              <a:rPr lang="en-GB" sz="3200" smtClean="0">
                <a:latin typeface="Arial" pitchFamily="34" charset="0"/>
              </a:rPr>
              <a:t>I</a:t>
            </a:r>
            <a:endParaRPr lang="ru-RU" sz="3200" smtClean="0">
              <a:latin typeface="Arial" pitchFamily="34" charset="0"/>
            </a:endParaRPr>
          </a:p>
        </p:txBody>
      </p:sp>
      <p:pic>
        <p:nvPicPr>
          <p:cNvPr id="14340" name="Picture 174" descr="Influence"/>
          <p:cNvPicPr>
            <a:picLocks noChangeAspect="1" noChangeArrowheads="1"/>
          </p:cNvPicPr>
          <p:nvPr/>
        </p:nvPicPr>
        <p:blipFill>
          <a:blip r:embed="rId2" cstate="print">
            <a:lum contrast="60000"/>
          </a:blip>
          <a:srcRect l="21013" r="15198"/>
          <a:stretch>
            <a:fillRect/>
          </a:stretch>
        </p:blipFill>
        <p:spPr bwMode="auto">
          <a:xfrm>
            <a:off x="1357313" y="1714500"/>
            <a:ext cx="19939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1500188" y="1988840"/>
            <a:ext cx="6929437" cy="4083348"/>
            <a:chOff x="1500188" y="1988840"/>
            <a:chExt cx="6929437" cy="4083348"/>
          </a:xfrm>
        </p:grpSpPr>
        <p:sp>
          <p:nvSpPr>
            <p:cNvPr id="14339" name="Заголовок 1"/>
            <p:cNvSpPr txBox="1">
              <a:spLocks/>
            </p:cNvSpPr>
            <p:nvPr/>
          </p:nvSpPr>
          <p:spPr bwMode="auto">
            <a:xfrm>
              <a:off x="4572000" y="1988840"/>
              <a:ext cx="3786188" cy="2083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 sz="2400" dirty="0">
                <a:solidFill>
                  <a:srgbClr val="000066"/>
                </a:solidFill>
                <a:latin typeface="Tahoma" pitchFamily="34" charset="0"/>
              </a:endParaRPr>
            </a:p>
            <a:p>
              <a:endParaRPr lang="en-GB" sz="24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</a:rPr>
                <a:t>Коммуникабельный</a:t>
              </a:r>
            </a:p>
            <a:p>
              <a:pPr>
                <a:lnSpc>
                  <a:spcPts val="2800"/>
                </a:lnSpc>
              </a:pPr>
              <a:r>
                <a:rPr lang="ru-RU" sz="2200" dirty="0" err="1">
                  <a:solidFill>
                    <a:srgbClr val="000066"/>
                  </a:solidFill>
                </a:rPr>
                <a:t>Харизматичный</a:t>
              </a:r>
              <a:endParaRPr lang="ru-RU" sz="2200" dirty="0">
                <a:solidFill>
                  <a:srgbClr val="000066"/>
                </a:solidFill>
              </a:endParaRP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</a:rPr>
                <a:t>Оптимистичный</a:t>
              </a:r>
            </a:p>
            <a:p>
              <a:pPr>
                <a:lnSpc>
                  <a:spcPts val="2800"/>
                </a:lnSpc>
              </a:pPr>
              <a:r>
                <a:rPr lang="ru-RU" sz="2200" dirty="0" err="1">
                  <a:solidFill>
                    <a:srgbClr val="000066"/>
                  </a:solidFill>
                </a:rPr>
                <a:t>Креативный</a:t>
              </a:r>
              <a:endParaRPr lang="ru-RU" sz="2200" dirty="0">
                <a:solidFill>
                  <a:srgbClr val="000066"/>
                </a:solidFill>
              </a:endParaRP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</a:rPr>
                <a:t>Увлекающийся</a:t>
              </a:r>
            </a:p>
            <a:p>
              <a:pPr algn="ctr"/>
              <a:endParaRPr lang="ru-RU" sz="2400" dirty="0">
                <a:solidFill>
                  <a:srgbClr val="000066"/>
                </a:solidFill>
              </a:endParaRPr>
            </a:p>
            <a:p>
              <a:pPr algn="ctr"/>
              <a:r>
                <a:rPr lang="ru-RU" sz="2400" dirty="0">
                  <a:solidFill>
                    <a:srgbClr val="000066"/>
                  </a:solidFill>
                  <a:latin typeface="Tahoma" pitchFamily="34" charset="0"/>
                </a:rPr>
                <a:t> </a:t>
              </a:r>
            </a:p>
          </p:txBody>
        </p:sp>
        <p:grpSp>
          <p:nvGrpSpPr>
            <p:cNvPr id="14341" name="Группа 11"/>
            <p:cNvGrpSpPr>
              <a:grpSpLocks/>
            </p:cNvGrpSpPr>
            <p:nvPr/>
          </p:nvGrpSpPr>
          <p:grpSpPr bwMode="auto">
            <a:xfrm>
              <a:off x="1500188" y="4286250"/>
              <a:ext cx="6929437" cy="1785938"/>
              <a:chOff x="1142976" y="4000504"/>
              <a:chExt cx="6929486" cy="1785947"/>
            </a:xfrm>
          </p:grpSpPr>
          <p:sp>
            <p:nvSpPr>
              <p:cNvPr id="15" name="Заголовок 1"/>
              <p:cNvSpPr txBox="1">
                <a:spLocks/>
              </p:cNvSpPr>
              <p:nvPr/>
            </p:nvSpPr>
            <p:spPr bwMode="auto">
              <a:xfrm>
                <a:off x="1142976" y="4000504"/>
                <a:ext cx="6715172" cy="50006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>
                    <a:solidFill>
                      <a:srgbClr val="000066"/>
                    </a:solidFill>
                    <a:latin typeface="Arial" charset="0"/>
                  </a:rPr>
                  <a:t>Чего боится?                          Отторжения</a:t>
                </a:r>
              </a:p>
            </p:txBody>
          </p:sp>
          <p:sp>
            <p:nvSpPr>
              <p:cNvPr id="16" name="Заголовок 1"/>
              <p:cNvSpPr txBox="1">
                <a:spLocks/>
              </p:cNvSpPr>
              <p:nvPr/>
            </p:nvSpPr>
            <p:spPr bwMode="auto">
              <a:xfrm>
                <a:off x="1142976" y="4429131"/>
                <a:ext cx="6929486" cy="50006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>
                    <a:solidFill>
                      <a:srgbClr val="000066"/>
                    </a:solidFill>
                    <a:latin typeface="Arial" charset="0"/>
                  </a:rPr>
                  <a:t>Чем мотивируется?               Публичным признанием</a:t>
                </a:r>
              </a:p>
            </p:txBody>
          </p:sp>
          <p:sp>
            <p:nvSpPr>
              <p:cNvPr id="17" name="Заголовок 1"/>
              <p:cNvSpPr txBox="1">
                <a:spLocks/>
              </p:cNvSpPr>
              <p:nvPr/>
            </p:nvSpPr>
            <p:spPr bwMode="auto">
              <a:xfrm>
                <a:off x="1142976" y="4857758"/>
                <a:ext cx="6858048" cy="500066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>
                    <a:solidFill>
                      <a:srgbClr val="000066"/>
                    </a:solidFill>
                    <a:latin typeface="Arial" charset="0"/>
                  </a:rPr>
                  <a:t>Ценность для организации   Работа вместе и через людей</a:t>
                </a:r>
              </a:p>
            </p:txBody>
          </p:sp>
          <p:sp>
            <p:nvSpPr>
              <p:cNvPr id="18" name="Заголовок 1"/>
              <p:cNvSpPr txBox="1">
                <a:spLocks/>
              </p:cNvSpPr>
              <p:nvPr/>
            </p:nvSpPr>
            <p:spPr bwMode="auto">
              <a:xfrm>
                <a:off x="1142976" y="5286385"/>
                <a:ext cx="6858048" cy="500066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10" name="Picture 7" descr="logo_myhu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600" smtClean="0"/>
              <a:t>   </a:t>
            </a:r>
            <a:r>
              <a:rPr lang="ru-RU" sz="3600" smtClean="0">
                <a:latin typeface="Arial" pitchFamily="34" charset="0"/>
              </a:rPr>
              <a:t>Стабильность – </a:t>
            </a:r>
            <a:r>
              <a:rPr lang="ru-RU" sz="3200" smtClean="0">
                <a:latin typeface="Arial" pitchFamily="34" charset="0"/>
              </a:rPr>
              <a:t>фактор </a:t>
            </a:r>
            <a:r>
              <a:rPr lang="en-GB" sz="3200" smtClean="0">
                <a:latin typeface="Arial" pitchFamily="34" charset="0"/>
              </a:rPr>
              <a:t>S</a:t>
            </a:r>
            <a:r>
              <a:rPr lang="ru-RU" sz="3200" smtClean="0"/>
              <a:t> </a:t>
            </a:r>
          </a:p>
        </p:txBody>
      </p:sp>
      <p:pic>
        <p:nvPicPr>
          <p:cNvPr id="15364" name="Picture 173" descr="Stead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l="18387" r="15836"/>
          <a:stretch>
            <a:fillRect/>
          </a:stretch>
        </p:blipFill>
        <p:spPr bwMode="auto">
          <a:xfrm>
            <a:off x="1475656" y="1772816"/>
            <a:ext cx="1767779" cy="201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1643063" y="1857375"/>
            <a:ext cx="7000875" cy="4429125"/>
            <a:chOff x="1643063" y="1857375"/>
            <a:chExt cx="7000875" cy="4429125"/>
          </a:xfrm>
        </p:grpSpPr>
        <p:sp>
          <p:nvSpPr>
            <p:cNvPr id="15363" name="Заголовок 1"/>
            <p:cNvSpPr txBox="1">
              <a:spLocks/>
            </p:cNvSpPr>
            <p:nvPr/>
          </p:nvSpPr>
          <p:spPr bwMode="auto">
            <a:xfrm>
              <a:off x="4714875" y="1857375"/>
              <a:ext cx="3786188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 sz="2400" dirty="0">
                <a:solidFill>
                  <a:srgbClr val="000066"/>
                </a:solidFill>
                <a:latin typeface="Tahoma" pitchFamily="34" charset="0"/>
              </a:endParaRPr>
            </a:p>
            <a:p>
              <a:endParaRPr lang="en-GB" sz="24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</a:rPr>
                <a:t>Надежный</a:t>
              </a: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</a:rPr>
                <a:t>Сдержанный</a:t>
              </a: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</a:rPr>
                <a:t>Лояльный</a:t>
              </a: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</a:rPr>
                <a:t>Хороший слушатель</a:t>
              </a: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</a:rPr>
                <a:t>Организованный</a:t>
              </a:r>
            </a:p>
            <a:p>
              <a:pPr algn="ctr"/>
              <a:endParaRPr lang="ru-RU" sz="24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/>
              <a:r>
                <a:rPr lang="ru-RU" sz="2400" dirty="0">
                  <a:solidFill>
                    <a:srgbClr val="000066"/>
                  </a:solidFill>
                  <a:latin typeface="Tahoma" pitchFamily="34" charset="0"/>
                </a:rPr>
                <a:t> </a:t>
              </a:r>
            </a:p>
          </p:txBody>
        </p:sp>
        <p:grpSp>
          <p:nvGrpSpPr>
            <p:cNvPr id="15365" name="Группа 17"/>
            <p:cNvGrpSpPr>
              <a:grpSpLocks/>
            </p:cNvGrpSpPr>
            <p:nvPr/>
          </p:nvGrpSpPr>
          <p:grpSpPr bwMode="auto">
            <a:xfrm>
              <a:off x="1643063" y="4214813"/>
              <a:ext cx="7000875" cy="2071687"/>
              <a:chOff x="1285852" y="4071942"/>
              <a:chExt cx="7500990" cy="2071702"/>
            </a:xfrm>
          </p:grpSpPr>
          <p:sp>
            <p:nvSpPr>
              <p:cNvPr id="12" name="Заголовок 1"/>
              <p:cNvSpPr txBox="1">
                <a:spLocks/>
              </p:cNvSpPr>
              <p:nvPr/>
            </p:nvSpPr>
            <p:spPr bwMode="auto">
              <a:xfrm>
                <a:off x="1285852" y="4071942"/>
                <a:ext cx="6715172" cy="50006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>
                    <a:solidFill>
                      <a:srgbClr val="000066"/>
                    </a:solidFill>
                    <a:latin typeface="Arial" charset="0"/>
                  </a:rPr>
                  <a:t>Чего боится?                          Незащищенности</a:t>
                </a:r>
              </a:p>
            </p:txBody>
          </p:sp>
          <p:sp>
            <p:nvSpPr>
              <p:cNvPr id="15" name="Заголовок 1"/>
              <p:cNvSpPr txBox="1">
                <a:spLocks/>
              </p:cNvSpPr>
              <p:nvPr/>
            </p:nvSpPr>
            <p:spPr bwMode="auto">
              <a:xfrm>
                <a:off x="1285852" y="4500570"/>
                <a:ext cx="6929486" cy="50006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dirty="0">
                    <a:solidFill>
                      <a:srgbClr val="000066"/>
                    </a:solidFill>
                    <a:latin typeface="Arial" charset="0"/>
                  </a:rPr>
                  <a:t>Чем мотивируется?               Безопасностью</a:t>
                </a:r>
              </a:p>
            </p:txBody>
          </p:sp>
          <p:sp>
            <p:nvSpPr>
              <p:cNvPr id="16" name="Заголовок 1"/>
              <p:cNvSpPr txBox="1">
                <a:spLocks/>
              </p:cNvSpPr>
              <p:nvPr/>
            </p:nvSpPr>
            <p:spPr bwMode="auto">
              <a:xfrm>
                <a:off x="1285852" y="4929198"/>
                <a:ext cx="6858048" cy="50006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>
                    <a:solidFill>
                      <a:srgbClr val="000066"/>
                    </a:solidFill>
                    <a:latin typeface="Arial" charset="0"/>
                  </a:rPr>
                  <a:t>Ценность для организации   Специалист/поддержка</a:t>
                </a:r>
              </a:p>
            </p:txBody>
          </p:sp>
          <p:sp>
            <p:nvSpPr>
              <p:cNvPr id="17" name="Заголовок 1"/>
              <p:cNvSpPr txBox="1">
                <a:spLocks/>
              </p:cNvSpPr>
              <p:nvPr/>
            </p:nvSpPr>
            <p:spPr bwMode="auto">
              <a:xfrm>
                <a:off x="1285852" y="5357826"/>
                <a:ext cx="7500990" cy="785818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10" name="Picture 7" descr="logo_myhu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600" smtClean="0"/>
              <a:t>   Адаптивность – </a:t>
            </a:r>
            <a:r>
              <a:rPr lang="ru-RU" sz="3200" smtClean="0"/>
              <a:t>фактор С </a:t>
            </a:r>
          </a:p>
        </p:txBody>
      </p:sp>
      <p:pic>
        <p:nvPicPr>
          <p:cNvPr id="16388" name="Picture 175" descr="Compliant"/>
          <p:cNvPicPr>
            <a:picLocks noChangeAspect="1" noChangeArrowheads="1"/>
          </p:cNvPicPr>
          <p:nvPr/>
        </p:nvPicPr>
        <p:blipFill>
          <a:blip r:embed="rId2" cstate="print">
            <a:lum contrast="60000"/>
          </a:blip>
          <a:srcRect/>
          <a:stretch>
            <a:fillRect/>
          </a:stretch>
        </p:blipFill>
        <p:spPr bwMode="auto">
          <a:xfrm>
            <a:off x="899592" y="1889132"/>
            <a:ext cx="2834208" cy="21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1428750" y="1928813"/>
            <a:ext cx="7215188" cy="4572000"/>
            <a:chOff x="1428750" y="1928813"/>
            <a:chExt cx="7215188" cy="4572000"/>
          </a:xfrm>
        </p:grpSpPr>
        <p:sp>
          <p:nvSpPr>
            <p:cNvPr id="16387" name="Заголовок 1"/>
            <p:cNvSpPr txBox="1">
              <a:spLocks/>
            </p:cNvSpPr>
            <p:nvPr/>
          </p:nvSpPr>
          <p:spPr bwMode="auto">
            <a:xfrm>
              <a:off x="4429125" y="1928813"/>
              <a:ext cx="3786188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 sz="2400" dirty="0">
                <a:solidFill>
                  <a:srgbClr val="000066"/>
                </a:solidFill>
                <a:latin typeface="Tahoma" pitchFamily="34" charset="0"/>
              </a:endParaRPr>
            </a:p>
            <a:p>
              <a:endParaRPr lang="en-GB" sz="24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  <a:latin typeface="Tahoma" pitchFamily="34" charset="0"/>
                </a:rPr>
                <a:t>Точный</a:t>
              </a: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  <a:latin typeface="Tahoma" pitchFamily="34" charset="0"/>
                </a:rPr>
                <a:t>Аккуратный</a:t>
              </a:r>
            </a:p>
            <a:p>
              <a:pPr>
                <a:lnSpc>
                  <a:spcPts val="2800"/>
                </a:lnSpc>
              </a:pPr>
              <a:r>
                <a:rPr lang="ru-RU" sz="2200" dirty="0" err="1">
                  <a:solidFill>
                    <a:srgbClr val="000066"/>
                  </a:solidFill>
                  <a:latin typeface="Tahoma" pitchFamily="34" charset="0"/>
                </a:rPr>
                <a:t>Аналитичный</a:t>
              </a:r>
              <a:endParaRPr lang="ru-RU" sz="22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  <a:latin typeface="Tahoma" pitchFamily="34" charset="0"/>
                </a:rPr>
                <a:t>Скрупулезный </a:t>
              </a:r>
            </a:p>
            <a:p>
              <a:pPr>
                <a:lnSpc>
                  <a:spcPts val="2800"/>
                </a:lnSpc>
              </a:pPr>
              <a:r>
                <a:rPr lang="ru-RU" sz="2200" dirty="0">
                  <a:solidFill>
                    <a:srgbClr val="000066"/>
                  </a:solidFill>
                  <a:latin typeface="Tahoma" pitchFamily="34" charset="0"/>
                </a:rPr>
                <a:t>Логичный</a:t>
              </a:r>
            </a:p>
            <a:p>
              <a:pPr algn="ctr"/>
              <a:endParaRPr lang="ru-RU" sz="2400" dirty="0">
                <a:solidFill>
                  <a:srgbClr val="000066"/>
                </a:solidFill>
                <a:latin typeface="Tahoma" pitchFamily="34" charset="0"/>
              </a:endParaRPr>
            </a:p>
            <a:p>
              <a:pPr algn="ctr"/>
              <a:r>
                <a:rPr lang="ru-RU" sz="2400" dirty="0">
                  <a:solidFill>
                    <a:srgbClr val="000066"/>
                  </a:solidFill>
                  <a:latin typeface="Tahoma" pitchFamily="34" charset="0"/>
                </a:rPr>
                <a:t> </a:t>
              </a:r>
            </a:p>
          </p:txBody>
        </p:sp>
        <p:grpSp>
          <p:nvGrpSpPr>
            <p:cNvPr id="16389" name="Группа 17"/>
            <p:cNvGrpSpPr>
              <a:grpSpLocks/>
            </p:cNvGrpSpPr>
            <p:nvPr/>
          </p:nvGrpSpPr>
          <p:grpSpPr bwMode="auto">
            <a:xfrm>
              <a:off x="1428750" y="4214813"/>
              <a:ext cx="7215188" cy="2286000"/>
              <a:chOff x="1214414" y="4286256"/>
              <a:chExt cx="7215238" cy="2286016"/>
            </a:xfrm>
          </p:grpSpPr>
          <p:sp>
            <p:nvSpPr>
              <p:cNvPr id="12" name="Заголовок 1"/>
              <p:cNvSpPr txBox="1">
                <a:spLocks/>
              </p:cNvSpPr>
              <p:nvPr/>
            </p:nvSpPr>
            <p:spPr bwMode="auto">
              <a:xfrm>
                <a:off x="1214414" y="4286256"/>
                <a:ext cx="6267493" cy="50006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kern="0" dirty="0">
                    <a:solidFill>
                      <a:srgbClr val="000066"/>
                    </a:solidFill>
                    <a:latin typeface="+mj-lt"/>
                    <a:ea typeface="+mj-ea"/>
                    <a:cs typeface="+mj-cs"/>
                  </a:rPr>
                  <a:t>Чего боится?                       Конфликта</a:t>
                </a:r>
              </a:p>
            </p:txBody>
          </p:sp>
          <p:sp>
            <p:nvSpPr>
              <p:cNvPr id="15" name="Заголовок 1"/>
              <p:cNvSpPr txBox="1">
                <a:spLocks/>
              </p:cNvSpPr>
              <p:nvPr/>
            </p:nvSpPr>
            <p:spPr bwMode="auto">
              <a:xfrm>
                <a:off x="1214414" y="4857760"/>
                <a:ext cx="7143800" cy="50006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kern="0" dirty="0">
                    <a:solidFill>
                      <a:srgbClr val="000066"/>
                    </a:solidFill>
                    <a:latin typeface="+mj-lt"/>
                    <a:ea typeface="+mj-ea"/>
                    <a:cs typeface="+mj-cs"/>
                  </a:rPr>
                  <a:t>Чем мотивируется?              Стандартизированными рабочими 			    процессами</a:t>
                </a:r>
              </a:p>
            </p:txBody>
          </p:sp>
          <p:sp>
            <p:nvSpPr>
              <p:cNvPr id="16" name="Заголовок 1"/>
              <p:cNvSpPr txBox="1">
                <a:spLocks/>
              </p:cNvSpPr>
              <p:nvPr/>
            </p:nvSpPr>
            <p:spPr bwMode="auto">
              <a:xfrm>
                <a:off x="1214414" y="5357825"/>
                <a:ext cx="7215238" cy="50006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kern="0" dirty="0">
                    <a:solidFill>
                      <a:srgbClr val="000066"/>
                    </a:solidFill>
                    <a:latin typeface="+mj-lt"/>
                    <a:ea typeface="+mj-ea"/>
                    <a:cs typeface="+mj-cs"/>
                  </a:rPr>
                  <a:t>Ценность для организации   Технология/качество/стандарты</a:t>
                </a:r>
              </a:p>
            </p:txBody>
          </p:sp>
          <p:sp>
            <p:nvSpPr>
              <p:cNvPr id="17" name="Заголовок 1"/>
              <p:cNvSpPr txBox="1">
                <a:spLocks/>
              </p:cNvSpPr>
              <p:nvPr/>
            </p:nvSpPr>
            <p:spPr bwMode="auto">
              <a:xfrm>
                <a:off x="1214414" y="5786453"/>
                <a:ext cx="7000924" cy="785819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000066"/>
                  </a:solidFill>
                </a:endParaRPr>
              </a:p>
            </p:txBody>
          </p:sp>
        </p:grpSp>
      </p:grpSp>
      <p:pic>
        <p:nvPicPr>
          <p:cNvPr id="10" name="Picture 7" descr="logo_myhu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6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Branding 2005 Master">
  <a:themeElements>
    <a:clrScheme name="Default Branding 2005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Branding 2005 Mast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Branding 2005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Branding 2005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Branding 2005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Branding 2005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Branding 2005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Branding 2005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Branding 2005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Branding 2005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Branding 2005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Branding 2005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Branding 2005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Branding 2005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Branding 2005 Master</Template>
  <TotalTime>5779</TotalTime>
  <Words>1092</Words>
  <Application>Microsoft Office PowerPoint</Application>
  <PresentationFormat>Экран (4:3)</PresentationFormat>
  <Paragraphs>259</Paragraphs>
  <Slides>23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Tahoma</vt:lpstr>
      <vt:lpstr>Monotype Sorts</vt:lpstr>
      <vt:lpstr>Times New Roman</vt:lpstr>
      <vt:lpstr>Default Branding 2005 Master</vt:lpstr>
      <vt:lpstr>1_Default Design</vt:lpstr>
      <vt:lpstr>Внутренние факторы мотивации персонала Система Томаса </vt:lpstr>
      <vt:lpstr>Бизнес цели и стратегия</vt:lpstr>
      <vt:lpstr>Презентация PowerPoint</vt:lpstr>
      <vt:lpstr>Презентация PowerPoint</vt:lpstr>
      <vt:lpstr>Марстон, В. Молтон, (1928) “Эмоции нормальных людей”</vt:lpstr>
      <vt:lpstr>Доминирование   -  фактор D</vt:lpstr>
      <vt:lpstr>   Влияние  -  фактор I</vt:lpstr>
      <vt:lpstr>   Стабильность – фактор S </vt:lpstr>
      <vt:lpstr>   Адаптивность – фактор С </vt:lpstr>
      <vt:lpstr>DISC в поведении</vt:lpstr>
      <vt:lpstr>Презентация PowerPoint</vt:lpstr>
      <vt:lpstr>Отчет Профильный Анализ Личности (РРА)</vt:lpstr>
      <vt:lpstr>Презентация PowerPoint</vt:lpstr>
      <vt:lpstr>СИСТЕМА ТОМАСА</vt:lpstr>
      <vt:lpstr>Презентация PowerPoint</vt:lpstr>
      <vt:lpstr>Презентация PowerPoint</vt:lpstr>
      <vt:lpstr>ПРИМЕР ОТЧЕТА HJA</vt:lpstr>
      <vt:lpstr>Соответствие «кандидат-должность»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Thomas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Cherylh</dc:creator>
  <cp:lastModifiedBy>Пользователь Windows</cp:lastModifiedBy>
  <cp:revision>286</cp:revision>
  <cp:lastPrinted>2001-10-24T14:56:29Z</cp:lastPrinted>
  <dcterms:created xsi:type="dcterms:W3CDTF">2001-10-17T08:33:26Z</dcterms:created>
  <dcterms:modified xsi:type="dcterms:W3CDTF">2010-09-30T13:09:13Z</dcterms:modified>
</cp:coreProperties>
</file>